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
  </p:notesMasterIdLst>
  <p:sldIdLst>
    <p:sldId id="462" r:id="rId3"/>
    <p:sldId id="463" r:id="rId4"/>
    <p:sldId id="465"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記載例" id="{DDBB5464-8A9C-42A0-8394-17759C7B29F4}">
          <p14:sldIdLst>
            <p14:sldId id="462"/>
            <p14:sldId id="463"/>
            <p14:sldId id="46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大樹（地方創生推進事務局）" initials="佐藤" lastIdx="1" clrIdx="0">
    <p:extLst>
      <p:ext uri="{19B8F6BF-5375-455C-9EA6-DF929625EA0E}">
        <p15:presenceInfo xmlns:p15="http://schemas.microsoft.com/office/powerpoint/2012/main" userId="S-1-5-21-2022458152-3381638288-3706476089-111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FF"/>
    <a:srgbClr val="FFCCFF"/>
    <a:srgbClr val="B1B9C1"/>
    <a:srgbClr val="DEEBF7"/>
    <a:srgbClr val="FF0066"/>
    <a:srgbClr val="067CA6"/>
    <a:srgbClr val="0C446B"/>
    <a:srgbClr val="BBD6EF"/>
    <a:srgbClr val="0874A4"/>
    <a:srgbClr val="CAD4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85" autoAdjust="0"/>
    <p:restoredTop sz="94333" autoAdjust="0"/>
  </p:normalViewPr>
  <p:slideViewPr>
    <p:cSldViewPr snapToGrid="0">
      <p:cViewPr varScale="1">
        <p:scale>
          <a:sx n="67" d="100"/>
          <a:sy n="67" d="100"/>
        </p:scale>
        <p:origin x="1566" y="72"/>
      </p:cViewPr>
      <p:guideLst>
        <p:guide orient="horz" pos="2160"/>
        <p:guide pos="2880"/>
      </p:guideLst>
    </p:cSldViewPr>
  </p:slideViewPr>
  <p:notesTextViewPr>
    <p:cViewPr>
      <p:scale>
        <a:sx n="1" d="1"/>
        <a:sy n="1" d="1"/>
      </p:scale>
      <p:origin x="0" y="0"/>
    </p:cViewPr>
  </p:notesTextViewPr>
  <p:sorterViewPr>
    <p:cViewPr>
      <p:scale>
        <a:sx n="100" d="100"/>
        <a:sy n="100" d="100"/>
      </p:scale>
      <p:origin x="0" y="-103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787" cy="498693"/>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8693"/>
          </a:xfrm>
          <a:prstGeom prst="rect">
            <a:avLst/>
          </a:prstGeom>
        </p:spPr>
        <p:txBody>
          <a:bodyPr vert="horz" lIns="92222" tIns="46112" rIns="92222" bIns="46112" rtlCol="0"/>
          <a:lstStyle>
            <a:lvl1pPr algn="r">
              <a:defRPr sz="1200"/>
            </a:lvl1pPr>
          </a:lstStyle>
          <a:p>
            <a:fld id="{29969AC3-423A-406C-9CDA-5104FC2843F5}" type="datetimeFigureOut">
              <a:rPr kumimoji="1" lang="ja-JP" altLang="en-US" smtClean="0"/>
              <a:t>2023/6/20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22" tIns="46112" rIns="92222" bIns="46112"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2222" tIns="46112" rIns="92222" bIns="461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7" cy="498692"/>
          </a:xfrm>
          <a:prstGeom prst="rect">
            <a:avLst/>
          </a:prstGeom>
        </p:spPr>
        <p:txBody>
          <a:bodyPr vert="horz" lIns="92222" tIns="46112" rIns="92222"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2222" tIns="46112" rIns="92222" bIns="46112" rtlCol="0" anchor="b"/>
          <a:lstStyle>
            <a:lvl1pPr algn="r">
              <a:defRPr sz="1200"/>
            </a:lvl1pPr>
          </a:lstStyle>
          <a:p>
            <a:fld id="{BDF813AA-3448-4CD9-B63A-61455916396D}" type="slidenum">
              <a:rPr kumimoji="1" lang="ja-JP" altLang="en-US" smtClean="0"/>
              <a:t>‹#›</a:t>
            </a:fld>
            <a:endParaRPr kumimoji="1" lang="ja-JP" altLang="en-US"/>
          </a:p>
        </p:txBody>
      </p:sp>
    </p:spTree>
    <p:extLst>
      <p:ext uri="{BB962C8B-B14F-4D97-AF65-F5344CB8AC3E}">
        <p14:creationId xmlns:p14="http://schemas.microsoft.com/office/powerpoint/2010/main" val="41611343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22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9769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9366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699794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447543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03970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3674864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89565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23260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67950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168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14934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057128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9275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98827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0407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52445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95118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50740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74025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1031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1961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43F98EAF-5051-49DC-BD35-7E1D4E4AEF3F}" type="datetimeFigureOut">
              <a:rPr kumimoji="1" lang="ja-JP" altLang="en-US" smtClean="0"/>
              <a:t>2023/6/20</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4179060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61634-7419-4DE4-9132-A9EA730556AB}" type="datetimeFigureOut">
              <a:rPr kumimoji="1" lang="ja-JP" altLang="en-US" smtClean="0"/>
              <a:t>2023/6/20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29666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タイトル 1"/>
          <p:cNvSpPr txBox="1">
            <a:spLocks/>
          </p:cNvSpPr>
          <p:nvPr/>
        </p:nvSpPr>
        <p:spPr>
          <a:xfrm>
            <a:off x="-245272" y="54353"/>
            <a:ext cx="9026287"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kumimoji="0" lang="ja-JP" altLang="en-US" sz="2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a:t>
            </a:r>
            <a:endParaRPr kumimoji="0" lang="en-US" altLang="ja-JP" sz="2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522485"/>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線吹き出し 1 (枠付き) 4"/>
          <p:cNvSpPr/>
          <p:nvPr/>
        </p:nvSpPr>
        <p:spPr>
          <a:xfrm>
            <a:off x="9447784" y="104314"/>
            <a:ext cx="3014664" cy="682928"/>
          </a:xfrm>
          <a:prstGeom prst="borderCallout1">
            <a:avLst>
              <a:gd name="adj1" fmla="val 53072"/>
              <a:gd name="adj2" fmla="val 430"/>
              <a:gd name="adj3" fmla="val 33760"/>
              <a:gd name="adj4" fmla="val -1513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取組のタイトルを記入してください。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rgbClr val="FF0000"/>
                </a:solidFill>
                <a:latin typeface="Meiryo UI" panose="020B0604030504040204" pitchFamily="50" charset="-128"/>
                <a:ea typeface="Meiryo UI" panose="020B0604030504040204" pitchFamily="50" charset="-128"/>
              </a:rPr>
              <a:t>「タイトル」は削除してご提出</a:t>
            </a:r>
            <a:r>
              <a:rPr kumimoji="1" lang="ja-JP" altLang="en-US" sz="1400" dirty="0">
                <a:solidFill>
                  <a:prstClr val="black"/>
                </a:solidFill>
                <a:latin typeface="Meiryo UI" panose="020B0604030504040204" pitchFamily="50" charset="-128"/>
                <a:ea typeface="Meiryo UI" panose="020B0604030504040204" pitchFamily="50" charset="-128"/>
              </a:rPr>
              <a:t>ください</a:t>
            </a:r>
            <a:r>
              <a:rPr kumimoji="1" lang="ja-JP" altLang="en-US" sz="1400" dirty="0">
                <a:solidFill>
                  <a:schemeClr val="tx1"/>
                </a:solidFill>
                <a:latin typeface="Meiryo UI" panose="020B0604030504040204" pitchFamily="50" charset="-128"/>
                <a:ea typeface="Meiryo UI" panose="020B0604030504040204" pitchFamily="50" charset="-128"/>
              </a:rPr>
              <a:t>。</a:t>
            </a:r>
          </a:p>
        </p:txBody>
      </p:sp>
      <p:sp>
        <p:nvSpPr>
          <p:cNvPr id="38" name="線吹き出し 1 (枠付き) 37"/>
          <p:cNvSpPr/>
          <p:nvPr/>
        </p:nvSpPr>
        <p:spPr>
          <a:xfrm>
            <a:off x="9447785" y="1923714"/>
            <a:ext cx="3014663" cy="532467"/>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どのような取組を行っているか概要を記入してください。</a:t>
            </a:r>
          </a:p>
        </p:txBody>
      </p:sp>
      <p:grpSp>
        <p:nvGrpSpPr>
          <p:cNvPr id="6" name="グループ化 5"/>
          <p:cNvGrpSpPr/>
          <p:nvPr/>
        </p:nvGrpSpPr>
        <p:grpSpPr>
          <a:xfrm>
            <a:off x="-3352938" y="30767"/>
            <a:ext cx="3109800" cy="1785748"/>
            <a:chOff x="-3289092" y="157965"/>
            <a:chExt cx="3109800" cy="1785748"/>
          </a:xfrm>
        </p:grpSpPr>
        <p:sp>
          <p:nvSpPr>
            <p:cNvPr id="31" name="正方形/長方形 30">
              <a:extLst>
                <a:ext uri="{FF2B5EF4-FFF2-40B4-BE49-F238E27FC236}">
                  <a16:creationId xmlns:a16="http://schemas.microsoft.com/office/drawing/2014/main" id="{B626A8F7-7E57-4A47-A52D-63FDFE7F2401}"/>
                </a:ext>
              </a:extLst>
            </p:cNvPr>
            <p:cNvSpPr/>
            <p:nvPr/>
          </p:nvSpPr>
          <p:spPr>
            <a:xfrm>
              <a:off x="-3289092" y="914440"/>
              <a:ext cx="3082954" cy="376525"/>
            </a:xfrm>
            <a:prstGeom prst="rect">
              <a:avLst/>
            </a:prstGeom>
            <a:solidFill>
              <a:schemeClr val="bg1"/>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記入は全て「</a:t>
              </a:r>
              <a:r>
                <a:rPr kumimoji="1" lang="ja-JP" altLang="en-US" sz="1400" b="1" u="sng" dirty="0">
                  <a:solidFill>
                    <a:srgbClr val="FF0000"/>
                  </a:solidFill>
                  <a:latin typeface="Meiryo UI" panose="020B0604030504040204" pitchFamily="50" charset="-128"/>
                  <a:ea typeface="Meiryo UI" panose="020B0604030504040204" pitchFamily="50" charset="-128"/>
                </a:rPr>
                <a:t>です・ます調</a:t>
              </a:r>
              <a:r>
                <a:rPr kumimoji="1" lang="ja-JP" altLang="en-US" sz="14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でお願いします。</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正方形/長方形 27">
              <a:extLst>
                <a:ext uri="{FF2B5EF4-FFF2-40B4-BE49-F238E27FC236}">
                  <a16:creationId xmlns:a16="http://schemas.microsoft.com/office/drawing/2014/main" id="{B626A8F7-7E57-4A47-A52D-63FDFE7F2401}"/>
                </a:ext>
              </a:extLst>
            </p:cNvPr>
            <p:cNvSpPr/>
            <p:nvPr/>
          </p:nvSpPr>
          <p:spPr>
            <a:xfrm>
              <a:off x="-3264380" y="1386886"/>
              <a:ext cx="3082954" cy="556827"/>
            </a:xfrm>
            <a:prstGeom prst="rect">
              <a:avLst/>
            </a:prstGeom>
            <a:solidFill>
              <a:schemeClr val="bg1"/>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記載内容は枠内に収めてください</a:t>
              </a:r>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フォント「</a:t>
              </a:r>
              <a:r>
                <a:rPr kumimoji="1" lang="en-US" altLang="ja-JP" sz="1200" dirty="0" err="1">
                  <a:solidFill>
                    <a:schemeClr val="tx1"/>
                  </a:solidFill>
                  <a:latin typeface="Meiryo UI" panose="020B0604030504040204" pitchFamily="50" charset="-128"/>
                  <a:ea typeface="Meiryo UI" panose="020B0604030504040204" pitchFamily="50" charset="-128"/>
                </a:rPr>
                <a:t>Meiryo</a:t>
              </a:r>
              <a:r>
                <a:rPr kumimoji="1" lang="en-US" altLang="ja-JP" sz="1200" dirty="0">
                  <a:solidFill>
                    <a:schemeClr val="tx1"/>
                  </a:solidFill>
                  <a:latin typeface="Meiryo UI" panose="020B0604030504040204" pitchFamily="50" charset="-128"/>
                  <a:ea typeface="Meiryo UI" panose="020B0604030504040204" pitchFamily="50" charset="-128"/>
                </a:rPr>
                <a:t> UI</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0F41CECA-3D85-4DB2-94FB-FB5822186523}"/>
                </a:ext>
              </a:extLst>
            </p:cNvPr>
            <p:cNvSpPr txBox="1"/>
            <p:nvPr/>
          </p:nvSpPr>
          <p:spPr>
            <a:xfrm>
              <a:off x="-3264380" y="157965"/>
              <a:ext cx="3085088" cy="646331"/>
            </a:xfrm>
            <a:prstGeom prst="rect">
              <a:avLst/>
            </a:prstGeom>
            <a:solidFill>
              <a:schemeClr val="bg1"/>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noProof="0" dirty="0">
                  <a:solidFill>
                    <a:prstClr val="black"/>
                  </a:solidFill>
                  <a:latin typeface="Meiryo UI" panose="020B0604030504040204" pitchFamily="50" charset="-128"/>
                  <a:ea typeface="Meiryo UI" panose="020B0604030504040204" pitchFamily="50" charset="-128"/>
                </a:rPr>
                <a:t>本応募シートは、事例集に掲載を行う場合があります。写真や図等を貼付される際には、肖像権、著作権侵害に該当しないようご注意ください。</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8" name="四角形: 角度付き 7">
            <a:extLst>
              <a:ext uri="{FF2B5EF4-FFF2-40B4-BE49-F238E27FC236}">
                <a16:creationId xmlns:a16="http://schemas.microsoft.com/office/drawing/2014/main" id="{A1BA4853-6CB9-4E24-A33E-C22EDBEEF549}"/>
              </a:ext>
            </a:extLst>
          </p:cNvPr>
          <p:cNvSpPr/>
          <p:nvPr/>
        </p:nvSpPr>
        <p:spPr>
          <a:xfrm>
            <a:off x="83973" y="577344"/>
            <a:ext cx="8929924" cy="682928"/>
          </a:xfrm>
          <a:prstGeom prst="bevel">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株式会社Ａ</a:t>
            </a:r>
          </a:p>
        </p:txBody>
      </p:sp>
      <p:sp>
        <p:nvSpPr>
          <p:cNvPr id="23" name="線吹き出し 1 (枠付き) 37">
            <a:extLst>
              <a:ext uri="{FF2B5EF4-FFF2-40B4-BE49-F238E27FC236}">
                <a16:creationId xmlns:a16="http://schemas.microsoft.com/office/drawing/2014/main" id="{75FA8DE0-5767-4090-A35F-2750CC168B66}"/>
              </a:ext>
            </a:extLst>
          </p:cNvPr>
          <p:cNvSpPr/>
          <p:nvPr/>
        </p:nvSpPr>
        <p:spPr>
          <a:xfrm>
            <a:off x="9465434" y="5540886"/>
            <a:ext cx="3014663" cy="769599"/>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取組内容について、図表（取組イメージ図や体制図、写真等）を挿入してください。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線吹き出し 1 (枠付き) 4">
            <a:extLst>
              <a:ext uri="{FF2B5EF4-FFF2-40B4-BE49-F238E27FC236}">
                <a16:creationId xmlns:a16="http://schemas.microsoft.com/office/drawing/2014/main" id="{F205FE4F-90EA-4647-991C-D14DF9DAC47F}"/>
              </a:ext>
            </a:extLst>
          </p:cNvPr>
          <p:cNvSpPr/>
          <p:nvPr/>
        </p:nvSpPr>
        <p:spPr>
          <a:xfrm>
            <a:off x="9465434" y="1100876"/>
            <a:ext cx="3014664" cy="341464"/>
          </a:xfrm>
          <a:prstGeom prst="borderCallout1">
            <a:avLst>
              <a:gd name="adj1" fmla="val 53072"/>
              <a:gd name="adj2" fmla="val 430"/>
              <a:gd name="adj3" fmla="val 33760"/>
              <a:gd name="adj4" fmla="val -1513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事業者・団体名を記入してください。</a:t>
            </a:r>
          </a:p>
        </p:txBody>
      </p:sp>
      <p:graphicFrame>
        <p:nvGraphicFramePr>
          <p:cNvPr id="11" name="表 10">
            <a:extLst>
              <a:ext uri="{FF2B5EF4-FFF2-40B4-BE49-F238E27FC236}">
                <a16:creationId xmlns:a16="http://schemas.microsoft.com/office/drawing/2014/main" id="{3C98C410-BC3B-442F-9A62-AE26BA09709B}"/>
              </a:ext>
            </a:extLst>
          </p:cNvPr>
          <p:cNvGraphicFramePr>
            <a:graphicFrameLocks noGrp="1"/>
          </p:cNvGraphicFramePr>
          <p:nvPr>
            <p:extLst>
              <p:ext uri="{D42A27DB-BD31-4B8C-83A1-F6EECF244321}">
                <p14:modId xmlns:p14="http://schemas.microsoft.com/office/powerpoint/2010/main" val="1272202914"/>
              </p:ext>
            </p:extLst>
          </p:nvPr>
        </p:nvGraphicFramePr>
        <p:xfrm>
          <a:off x="115815" y="1344880"/>
          <a:ext cx="8898082" cy="1626920"/>
        </p:xfrm>
        <a:graphic>
          <a:graphicData uri="http://schemas.openxmlformats.org/drawingml/2006/table">
            <a:tbl>
              <a:tblPr firstRow="1" bandRow="1"/>
              <a:tblGrid>
                <a:gridCol w="1176803">
                  <a:extLst>
                    <a:ext uri="{9D8B030D-6E8A-4147-A177-3AD203B41FA5}">
                      <a16:colId xmlns:a16="http://schemas.microsoft.com/office/drawing/2014/main" val="1154526477"/>
                    </a:ext>
                  </a:extLst>
                </a:gridCol>
                <a:gridCol w="7721279">
                  <a:extLst>
                    <a:ext uri="{9D8B030D-6E8A-4147-A177-3AD203B41FA5}">
                      <a16:colId xmlns:a16="http://schemas.microsoft.com/office/drawing/2014/main" val="1809200460"/>
                    </a:ext>
                  </a:extLst>
                </a:gridCol>
              </a:tblGrid>
              <a:tr h="1626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１</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取組概要</a:t>
                      </a:r>
                    </a:p>
                  </a:txBody>
                  <a:tcPr>
                    <a:solidFill>
                      <a:schemeClr val="accent6">
                        <a:lumMod val="20000"/>
                        <a:lumOff val="80000"/>
                      </a:schemeClr>
                    </a:solidFill>
                  </a:tcPr>
                </a:tc>
                <a:tc>
                  <a:txBody>
                    <a:bodyPr/>
                    <a:lstStyle/>
                    <a:p>
                      <a:r>
                        <a:rPr kumimoji="1" lang="ja-JP" altLang="en-US" sz="1400" dirty="0">
                          <a:latin typeface="Meiryo UI" panose="020B0604030504040204" pitchFamily="50" charset="-128"/>
                          <a:ea typeface="Meiryo UI" panose="020B0604030504040204" pitchFamily="50" charset="-128"/>
                        </a:rPr>
                        <a:t>製造・建築等を行っている株式会社</a:t>
                      </a:r>
                      <a:r>
                        <a:rPr kumimoji="1" lang="en-US" altLang="ja-JP" sz="1400" dirty="0">
                          <a:latin typeface="Meiryo UI" panose="020B0604030504040204" pitchFamily="50" charset="-128"/>
                          <a:ea typeface="Meiryo UI" panose="020B0604030504040204" pitchFamily="50" charset="-128"/>
                        </a:rPr>
                        <a:t>A</a:t>
                      </a:r>
                      <a:r>
                        <a:rPr kumimoji="1" lang="ja-JP" altLang="en-US" sz="1400" dirty="0">
                          <a:latin typeface="Meiryo UI" panose="020B0604030504040204" pitchFamily="50" charset="-128"/>
                          <a:ea typeface="Meiryo UI" panose="020B0604030504040204" pitchFamily="50" charset="-128"/>
                        </a:rPr>
                        <a:t>は脱炭素社会の実現に向け，工場の照明の</a:t>
                      </a:r>
                      <a:r>
                        <a:rPr kumimoji="1" lang="en-US" altLang="ja-JP" sz="1400" dirty="0">
                          <a:latin typeface="Meiryo UI" panose="020B0604030504040204" pitchFamily="50" charset="-128"/>
                          <a:ea typeface="Meiryo UI" panose="020B0604030504040204" pitchFamily="50" charset="-128"/>
                        </a:rPr>
                        <a:t>LED</a:t>
                      </a:r>
                      <a:r>
                        <a:rPr kumimoji="1" lang="ja-JP" altLang="en-US" sz="1400" dirty="0">
                          <a:latin typeface="Meiryo UI" panose="020B0604030504040204" pitchFamily="50" charset="-128"/>
                          <a:ea typeface="Meiryo UI" panose="020B0604030504040204" pitchFamily="50" charset="-128"/>
                        </a:rPr>
                        <a:t>化，太陽光発電の設置を行い，自社における二酸化炭素排出量の削減に取り組んでいます。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また，自社の二酸化炭素排出量と，社有林の二酸化炭素吸収量を測定し，数値で現状を捉えて目標値を設定することで，進捗が可視化できるようになり効率的に二酸化炭素の削減を実現しています。</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760612569"/>
                  </a:ext>
                </a:extLst>
              </a:tr>
            </a:tbl>
          </a:graphicData>
        </a:graphic>
      </p:graphicFrame>
      <p:graphicFrame>
        <p:nvGraphicFramePr>
          <p:cNvPr id="12" name="表 11">
            <a:extLst>
              <a:ext uri="{FF2B5EF4-FFF2-40B4-BE49-F238E27FC236}">
                <a16:creationId xmlns:a16="http://schemas.microsoft.com/office/drawing/2014/main" id="{C720B166-9A5F-40AB-91CB-B6D0030D85CD}"/>
              </a:ext>
            </a:extLst>
          </p:cNvPr>
          <p:cNvGraphicFramePr>
            <a:graphicFrameLocks noGrp="1"/>
          </p:cNvGraphicFramePr>
          <p:nvPr>
            <p:extLst>
              <p:ext uri="{D42A27DB-BD31-4B8C-83A1-F6EECF244321}">
                <p14:modId xmlns:p14="http://schemas.microsoft.com/office/powerpoint/2010/main" val="975899137"/>
              </p:ext>
            </p:extLst>
          </p:nvPr>
        </p:nvGraphicFramePr>
        <p:xfrm>
          <a:off x="115816" y="3056409"/>
          <a:ext cx="8898082" cy="3719518"/>
        </p:xfrm>
        <a:graphic>
          <a:graphicData uri="http://schemas.openxmlformats.org/drawingml/2006/table">
            <a:tbl>
              <a:tblPr firstRow="1" bandRow="1"/>
              <a:tblGrid>
                <a:gridCol w="8898082">
                  <a:extLst>
                    <a:ext uri="{9D8B030D-6E8A-4147-A177-3AD203B41FA5}">
                      <a16:colId xmlns:a16="http://schemas.microsoft.com/office/drawing/2014/main" val="2542753926"/>
                    </a:ext>
                  </a:extLst>
                </a:gridCol>
              </a:tblGrid>
              <a:tr h="322009">
                <a:tc>
                  <a:txBody>
                    <a:bodyPr/>
                    <a:lstStyle/>
                    <a:p>
                      <a:r>
                        <a:rPr kumimoji="1" lang="ja-JP" altLang="en-US" sz="1400" b="1" dirty="0">
                          <a:latin typeface="Meiryo UI" panose="020B0604030504040204" pitchFamily="50" charset="-128"/>
                          <a:ea typeface="Meiryo UI" panose="020B0604030504040204" pitchFamily="50" charset="-128"/>
                        </a:rPr>
                        <a:t>３</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取組のイメージ</a:t>
                      </a:r>
                    </a:p>
                  </a:txBody>
                  <a:tcPr>
                    <a:solidFill>
                      <a:schemeClr val="accent6">
                        <a:lumMod val="20000"/>
                        <a:lumOff val="80000"/>
                      </a:schemeClr>
                    </a:solidFill>
                  </a:tcPr>
                </a:tc>
                <a:extLst>
                  <a:ext uri="{0D108BD9-81ED-4DB2-BD59-A6C34878D82A}">
                    <a16:rowId xmlns:a16="http://schemas.microsoft.com/office/drawing/2014/main" val="1210529889"/>
                  </a:ext>
                </a:extLst>
              </a:tr>
              <a:tr h="3397509">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1179823"/>
                  </a:ext>
                </a:extLst>
              </a:tr>
            </a:tbl>
          </a:graphicData>
        </a:graphic>
      </p:graphicFrame>
      <p:sp>
        <p:nvSpPr>
          <p:cNvPr id="2" name="テキスト ボックス 1">
            <a:extLst>
              <a:ext uri="{FF2B5EF4-FFF2-40B4-BE49-F238E27FC236}">
                <a16:creationId xmlns:a16="http://schemas.microsoft.com/office/drawing/2014/main" id="{6C912327-DF6A-4D6F-9952-F6CEF4B3914E}"/>
              </a:ext>
            </a:extLst>
          </p:cNvPr>
          <p:cNvSpPr txBox="1"/>
          <p:nvPr/>
        </p:nvSpPr>
        <p:spPr>
          <a:xfrm>
            <a:off x="7902860" y="92069"/>
            <a:ext cx="928688" cy="369332"/>
          </a:xfrm>
          <a:prstGeom prst="rect">
            <a:avLst/>
          </a:prstGeom>
          <a:noFill/>
          <a:ln w="38100">
            <a:solidFill>
              <a:srgbClr val="FF0000"/>
            </a:solidFill>
          </a:ln>
        </p:spPr>
        <p:txBody>
          <a:bodyPr wrap="square" rtlCol="0">
            <a:spAutoFit/>
          </a:bodyPr>
          <a:lstStyle/>
          <a:p>
            <a:r>
              <a:rPr kumimoji="1" lang="ja-JP" altLang="en-US" b="1" dirty="0">
                <a:solidFill>
                  <a:srgbClr val="FF0000"/>
                </a:solidFill>
                <a:latin typeface="ＭＳ ゴシック" panose="020B0609070205080204" pitchFamily="49" charset="-128"/>
                <a:ea typeface="ＭＳ ゴシック" panose="020B0609070205080204" pitchFamily="49" charset="-128"/>
              </a:rPr>
              <a:t>記載例</a:t>
            </a:r>
          </a:p>
        </p:txBody>
      </p:sp>
      <p:sp>
        <p:nvSpPr>
          <p:cNvPr id="3" name="正方形/長方形 2">
            <a:extLst>
              <a:ext uri="{FF2B5EF4-FFF2-40B4-BE49-F238E27FC236}">
                <a16:creationId xmlns:a16="http://schemas.microsoft.com/office/drawing/2014/main" id="{CD60602F-ADAF-4AD2-A844-92236C39EFEF}"/>
              </a:ext>
            </a:extLst>
          </p:cNvPr>
          <p:cNvSpPr/>
          <p:nvPr/>
        </p:nvSpPr>
        <p:spPr>
          <a:xfrm>
            <a:off x="301221" y="3587992"/>
            <a:ext cx="2392242" cy="2993780"/>
          </a:xfrm>
          <a:prstGeom prst="rect">
            <a:avLst/>
          </a:prstGeom>
          <a:solidFill>
            <a:srgbClr val="FFCCFF"/>
          </a:solidFill>
          <a:ln>
            <a:solidFill>
              <a:srgbClr val="FFD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ゴシック" panose="020B0609070205080204" pitchFamily="49" charset="-128"/>
                <a:ea typeface="ＭＳ ゴシック" panose="020B0609070205080204" pitchFamily="49" charset="-128"/>
              </a:rPr>
              <a:t>写真</a:t>
            </a:r>
          </a:p>
        </p:txBody>
      </p:sp>
      <p:sp>
        <p:nvSpPr>
          <p:cNvPr id="37" name="正方形/長方形 36">
            <a:extLst>
              <a:ext uri="{FF2B5EF4-FFF2-40B4-BE49-F238E27FC236}">
                <a16:creationId xmlns:a16="http://schemas.microsoft.com/office/drawing/2014/main" id="{D2D523FA-6A89-4AE2-B88B-AA3B732828CA}"/>
              </a:ext>
            </a:extLst>
          </p:cNvPr>
          <p:cNvSpPr/>
          <p:nvPr/>
        </p:nvSpPr>
        <p:spPr>
          <a:xfrm>
            <a:off x="3144999" y="3587992"/>
            <a:ext cx="2392242" cy="2993780"/>
          </a:xfrm>
          <a:prstGeom prst="rect">
            <a:avLst/>
          </a:prstGeom>
          <a:solidFill>
            <a:srgbClr val="FFCCFF"/>
          </a:solidFill>
          <a:ln>
            <a:solidFill>
              <a:srgbClr val="FFD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ゴシック" panose="020B0609070205080204" pitchFamily="49" charset="-128"/>
                <a:ea typeface="ＭＳ ゴシック" panose="020B0609070205080204" pitchFamily="49" charset="-128"/>
              </a:rPr>
              <a:t>図</a:t>
            </a:r>
          </a:p>
        </p:txBody>
      </p:sp>
    </p:spTree>
    <p:extLst>
      <p:ext uri="{BB962C8B-B14F-4D97-AF65-F5344CB8AC3E}">
        <p14:creationId xmlns:p14="http://schemas.microsoft.com/office/powerpoint/2010/main" val="375663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a:extLst>
              <a:ext uri="{FF2B5EF4-FFF2-40B4-BE49-F238E27FC236}">
                <a16:creationId xmlns:a16="http://schemas.microsoft.com/office/drawing/2014/main" id="{9423BFF6-FCF6-43C0-8C03-76434A4368D2}"/>
              </a:ext>
            </a:extLst>
          </p:cNvPr>
          <p:cNvGraphicFramePr>
            <a:graphicFrameLocks noGrp="1"/>
          </p:cNvGraphicFramePr>
          <p:nvPr>
            <p:extLst>
              <p:ext uri="{D42A27DB-BD31-4B8C-83A1-F6EECF244321}">
                <p14:modId xmlns:p14="http://schemas.microsoft.com/office/powerpoint/2010/main" val="255629856"/>
              </p:ext>
            </p:extLst>
          </p:nvPr>
        </p:nvGraphicFramePr>
        <p:xfrm>
          <a:off x="128901" y="100639"/>
          <a:ext cx="5687732" cy="2655698"/>
        </p:xfrm>
        <a:graphic>
          <a:graphicData uri="http://schemas.openxmlformats.org/drawingml/2006/table">
            <a:tbl>
              <a:tblPr firstRow="1" bandRow="1"/>
              <a:tblGrid>
                <a:gridCol w="5687732">
                  <a:extLst>
                    <a:ext uri="{9D8B030D-6E8A-4147-A177-3AD203B41FA5}">
                      <a16:colId xmlns:a16="http://schemas.microsoft.com/office/drawing/2014/main" val="2542753926"/>
                    </a:ext>
                  </a:extLst>
                </a:gridCol>
              </a:tblGrid>
              <a:tr h="317112">
                <a:tc>
                  <a:txBody>
                    <a:bodyPr/>
                    <a:lstStyle/>
                    <a:p>
                      <a:r>
                        <a:rPr kumimoji="1" lang="ja-JP" altLang="en-US" sz="1400" b="1" dirty="0">
                          <a:latin typeface="Meiryo UI" panose="020B0604030504040204" pitchFamily="50" charset="-128"/>
                          <a:ea typeface="Meiryo UI" panose="020B0604030504040204" pitchFamily="50" charset="-128"/>
                        </a:rPr>
                        <a:t>３</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取組が開始されたきっかけと経過</a:t>
                      </a:r>
                    </a:p>
                  </a:txBody>
                  <a:tcPr>
                    <a:solidFill>
                      <a:schemeClr val="accent6">
                        <a:lumMod val="20000"/>
                        <a:lumOff val="80000"/>
                      </a:schemeClr>
                    </a:solidFill>
                  </a:tcPr>
                </a:tc>
                <a:extLst>
                  <a:ext uri="{0D108BD9-81ED-4DB2-BD59-A6C34878D82A}">
                    <a16:rowId xmlns:a16="http://schemas.microsoft.com/office/drawing/2014/main" val="1210529889"/>
                  </a:ext>
                </a:extLst>
              </a:tr>
              <a:tr h="2338586">
                <a:tc>
                  <a:txBody>
                    <a:bodyPr/>
                    <a:lstStyle/>
                    <a:p>
                      <a:r>
                        <a:rPr kumimoji="1" lang="ja-JP" altLang="en-US" sz="1400" dirty="0">
                          <a:latin typeface="Meiryo UI" panose="020B0604030504040204" pitchFamily="50" charset="-128"/>
                          <a:ea typeface="Meiryo UI" panose="020B0604030504040204" pitchFamily="50" charset="-128"/>
                        </a:rPr>
                        <a:t>〇〇の勉強会において，</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に取り組むべき理由や取り組み方を学び，自社でも取り組む必要性があると強く感じ，取組が始まりました。</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取組を進めていく中では，社内全体での意識づけに時間がかかりましたが，社内研修を行うことで，社内全体の</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に対する意識を醸成し，現在では会社を挙げて</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の達成に寄与する事業を行うことができています。・・・</a:t>
                      </a:r>
                    </a:p>
                  </a:txBody>
                  <a:tcPr/>
                </a:tc>
                <a:extLst>
                  <a:ext uri="{0D108BD9-81ED-4DB2-BD59-A6C34878D82A}">
                    <a16:rowId xmlns:a16="http://schemas.microsoft.com/office/drawing/2014/main" val="4241179823"/>
                  </a:ext>
                </a:extLst>
              </a:tr>
            </a:tbl>
          </a:graphicData>
        </a:graphic>
      </p:graphicFrame>
      <p:sp>
        <p:nvSpPr>
          <p:cNvPr id="12" name="線吹き出し 1 (枠付き) 37">
            <a:extLst>
              <a:ext uri="{FF2B5EF4-FFF2-40B4-BE49-F238E27FC236}">
                <a16:creationId xmlns:a16="http://schemas.microsoft.com/office/drawing/2014/main" id="{C9953309-33C3-4187-9780-50FEDF7FC509}"/>
              </a:ext>
            </a:extLst>
          </p:cNvPr>
          <p:cNvSpPr/>
          <p:nvPr/>
        </p:nvSpPr>
        <p:spPr>
          <a:xfrm>
            <a:off x="9350531" y="2311739"/>
            <a:ext cx="3014663" cy="594685"/>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取組自体の普及啓発活動等について記入してください。</a:t>
            </a:r>
          </a:p>
        </p:txBody>
      </p:sp>
      <p:sp>
        <p:nvSpPr>
          <p:cNvPr id="23" name="線吹き出し 1 (枠付き) 37">
            <a:extLst>
              <a:ext uri="{FF2B5EF4-FFF2-40B4-BE49-F238E27FC236}">
                <a16:creationId xmlns:a16="http://schemas.microsoft.com/office/drawing/2014/main" id="{75FA8DE0-5767-4090-A35F-2750CC168B66}"/>
              </a:ext>
            </a:extLst>
          </p:cNvPr>
          <p:cNvSpPr/>
          <p:nvPr/>
        </p:nvSpPr>
        <p:spPr>
          <a:xfrm>
            <a:off x="9350531" y="5445464"/>
            <a:ext cx="3014663" cy="594685"/>
          </a:xfrm>
          <a:prstGeom prst="borderCallout1">
            <a:avLst>
              <a:gd name="adj1" fmla="val 11022"/>
              <a:gd name="adj2" fmla="val 909"/>
              <a:gd name="adj3" fmla="val 7325"/>
              <a:gd name="adj4" fmla="val -14659"/>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応募した取組を今後どのように計画・展開していきたいか記入してください。</a:t>
            </a:r>
          </a:p>
        </p:txBody>
      </p:sp>
      <p:sp>
        <p:nvSpPr>
          <p:cNvPr id="5" name="線吹き出し 1 (枠付き) 4"/>
          <p:cNvSpPr/>
          <p:nvPr/>
        </p:nvSpPr>
        <p:spPr>
          <a:xfrm>
            <a:off x="-3338220" y="709197"/>
            <a:ext cx="3014664" cy="776703"/>
          </a:xfrm>
          <a:prstGeom prst="borderCallout1">
            <a:avLst>
              <a:gd name="adj1" fmla="val 50980"/>
              <a:gd name="adj2" fmla="val 99482"/>
              <a:gd name="adj3" fmla="val 21207"/>
              <a:gd name="adj4" fmla="val 11424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取組が開始されたきっかけや困難な状況を克服したエピソードなどをできるだけ詳しく記入してください。</a:t>
            </a:r>
          </a:p>
        </p:txBody>
      </p:sp>
      <p:sp>
        <p:nvSpPr>
          <p:cNvPr id="18" name="線吹き出し 1 (枠付き) 37">
            <a:extLst>
              <a:ext uri="{FF2B5EF4-FFF2-40B4-BE49-F238E27FC236}">
                <a16:creationId xmlns:a16="http://schemas.microsoft.com/office/drawing/2014/main" id="{09071277-C120-4A33-A3C7-3D507C25AE9D}"/>
              </a:ext>
            </a:extLst>
          </p:cNvPr>
          <p:cNvSpPr/>
          <p:nvPr/>
        </p:nvSpPr>
        <p:spPr>
          <a:xfrm>
            <a:off x="-2698199" y="2934239"/>
            <a:ext cx="2374643" cy="488496"/>
          </a:xfrm>
          <a:prstGeom prst="borderCallout1">
            <a:avLst>
              <a:gd name="adj1" fmla="val 30242"/>
              <a:gd name="adj2" fmla="val 99961"/>
              <a:gd name="adj3" fmla="val 9727"/>
              <a:gd name="adj4" fmla="val 11614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a:r>
              <a:rPr kumimoji="1" lang="ja-JP" altLang="en-US" sz="1400" dirty="0">
                <a:solidFill>
                  <a:schemeClr val="tx1"/>
                </a:solidFill>
                <a:latin typeface="Meiryo UI" panose="020B0604030504040204" pitchFamily="50" charset="-128"/>
                <a:ea typeface="Meiryo UI" panose="020B0604030504040204" pitchFamily="50" charset="-128"/>
              </a:rPr>
              <a:t>取組自体の取組期間について記入してください。</a:t>
            </a:r>
          </a:p>
        </p:txBody>
      </p:sp>
      <p:graphicFrame>
        <p:nvGraphicFramePr>
          <p:cNvPr id="20" name="表 19">
            <a:extLst>
              <a:ext uri="{FF2B5EF4-FFF2-40B4-BE49-F238E27FC236}">
                <a16:creationId xmlns:a16="http://schemas.microsoft.com/office/drawing/2014/main" id="{E300FBA8-BA25-48A2-B1F7-75FA5FD19994}"/>
              </a:ext>
            </a:extLst>
          </p:cNvPr>
          <p:cNvGraphicFramePr>
            <a:graphicFrameLocks noGrp="1"/>
          </p:cNvGraphicFramePr>
          <p:nvPr>
            <p:extLst>
              <p:ext uri="{D42A27DB-BD31-4B8C-83A1-F6EECF244321}">
                <p14:modId xmlns:p14="http://schemas.microsoft.com/office/powerpoint/2010/main" val="4112236770"/>
              </p:ext>
            </p:extLst>
          </p:nvPr>
        </p:nvGraphicFramePr>
        <p:xfrm>
          <a:off x="5862638" y="100639"/>
          <a:ext cx="3171063" cy="3322096"/>
        </p:xfrm>
        <a:graphic>
          <a:graphicData uri="http://schemas.openxmlformats.org/drawingml/2006/table">
            <a:tbl>
              <a:tblPr firstRow="1" bandRow="1"/>
              <a:tblGrid>
                <a:gridCol w="3171063">
                  <a:extLst>
                    <a:ext uri="{9D8B030D-6E8A-4147-A177-3AD203B41FA5}">
                      <a16:colId xmlns:a16="http://schemas.microsoft.com/office/drawing/2014/main" val="2542753926"/>
                    </a:ext>
                  </a:extLst>
                </a:gridCol>
              </a:tblGrid>
              <a:tr h="323119">
                <a:tc>
                  <a:txBody>
                    <a:bodyPr/>
                    <a:lstStyle/>
                    <a:p>
                      <a:r>
                        <a:rPr kumimoji="1" lang="ja-JP" altLang="en-US" sz="1400" b="1" dirty="0">
                          <a:latin typeface="Meiryo UI" panose="020B0604030504040204" pitchFamily="50" charset="-128"/>
                          <a:ea typeface="Meiryo UI" panose="020B0604030504040204" pitchFamily="50" charset="-128"/>
                        </a:rPr>
                        <a:t>４</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取組の普及啓発</a:t>
                      </a:r>
                      <a:endParaRPr kumimoji="1" lang="en-US" altLang="ja-JP"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210529889"/>
                  </a:ext>
                </a:extLst>
              </a:tr>
              <a:tr h="2998977">
                <a:tc>
                  <a:txBody>
                    <a:bodyPr/>
                    <a:lstStyle/>
                    <a:p>
                      <a:r>
                        <a:rPr kumimoji="1" lang="ja-JP" altLang="en-US" sz="1400" dirty="0">
                          <a:latin typeface="Meiryo UI" panose="020B0604030504040204" pitchFamily="50" charset="-128"/>
                          <a:ea typeface="Meiryo UI" panose="020B0604030504040204" pitchFamily="50" charset="-128"/>
                        </a:rPr>
                        <a:t>出前講座を開始し，当該取組の紹介を通して</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を学べる内容で学生向けに授業を行っております。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そのほか・・・</a:t>
                      </a:r>
                      <a:endParaRPr kumimoji="1" lang="en-US" altLang="ja-JP"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1179823"/>
                  </a:ext>
                </a:extLst>
              </a:tr>
            </a:tbl>
          </a:graphicData>
        </a:graphic>
      </p:graphicFrame>
      <p:graphicFrame>
        <p:nvGraphicFramePr>
          <p:cNvPr id="24" name="表 23">
            <a:extLst>
              <a:ext uri="{FF2B5EF4-FFF2-40B4-BE49-F238E27FC236}">
                <a16:creationId xmlns:a16="http://schemas.microsoft.com/office/drawing/2014/main" id="{88DEAFED-EBDF-491E-911E-7A56EDE5F187}"/>
              </a:ext>
            </a:extLst>
          </p:cNvPr>
          <p:cNvGraphicFramePr>
            <a:graphicFrameLocks noGrp="1"/>
          </p:cNvGraphicFramePr>
          <p:nvPr>
            <p:extLst>
              <p:ext uri="{D42A27DB-BD31-4B8C-83A1-F6EECF244321}">
                <p14:modId xmlns:p14="http://schemas.microsoft.com/office/powerpoint/2010/main" val="4062694461"/>
              </p:ext>
            </p:extLst>
          </p:nvPr>
        </p:nvGraphicFramePr>
        <p:xfrm>
          <a:off x="129656" y="2798953"/>
          <a:ext cx="5687732" cy="623782"/>
        </p:xfrm>
        <a:graphic>
          <a:graphicData uri="http://schemas.openxmlformats.org/drawingml/2006/table">
            <a:tbl>
              <a:tblPr firstRow="1" bandRow="1"/>
              <a:tblGrid>
                <a:gridCol w="5687732">
                  <a:extLst>
                    <a:ext uri="{9D8B030D-6E8A-4147-A177-3AD203B41FA5}">
                      <a16:colId xmlns:a16="http://schemas.microsoft.com/office/drawing/2014/main" val="2542753926"/>
                    </a:ext>
                  </a:extLst>
                </a:gridCol>
              </a:tblGrid>
              <a:tr h="205390">
                <a:tc>
                  <a:txBody>
                    <a:bodyPr/>
                    <a:lstStyle/>
                    <a:p>
                      <a:r>
                        <a:rPr kumimoji="1" lang="ja-JP" altLang="en-US" sz="1400" b="1" dirty="0">
                          <a:latin typeface="Meiryo UI" panose="020B0604030504040204" pitchFamily="50" charset="-128"/>
                          <a:ea typeface="Meiryo UI" panose="020B0604030504040204" pitchFamily="50" charset="-128"/>
                        </a:rPr>
                        <a:t>５</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取組期間</a:t>
                      </a:r>
                      <a:endParaRPr kumimoji="1" lang="en-US" altLang="ja-JP"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extLst>
                  <a:ext uri="{0D108BD9-81ED-4DB2-BD59-A6C34878D82A}">
                    <a16:rowId xmlns:a16="http://schemas.microsoft.com/office/drawing/2014/main" val="1210529889"/>
                  </a:ext>
                </a:extLst>
              </a:tr>
              <a:tr h="318982">
                <a:tc>
                  <a:txBody>
                    <a:bodyPr/>
                    <a:lstStyle/>
                    <a:p>
                      <a:r>
                        <a:rPr kumimoji="1" lang="ja-JP" altLang="en-US" sz="1400" dirty="0">
                          <a:latin typeface="Meiryo UI" panose="020B0604030504040204" pitchFamily="50" charset="-128"/>
                          <a:ea typeface="Meiryo UI" panose="020B0604030504040204" pitchFamily="50" charset="-128"/>
                        </a:rPr>
                        <a:t>　　　　　〇年　　〇か月</a:t>
                      </a:r>
                    </a:p>
                  </a:txBody>
                  <a:tcPr/>
                </a:tc>
                <a:extLst>
                  <a:ext uri="{0D108BD9-81ED-4DB2-BD59-A6C34878D82A}">
                    <a16:rowId xmlns:a16="http://schemas.microsoft.com/office/drawing/2014/main" val="4241179823"/>
                  </a:ext>
                </a:extLst>
              </a:tr>
            </a:tbl>
          </a:graphicData>
        </a:graphic>
      </p:graphicFrame>
      <p:graphicFrame>
        <p:nvGraphicFramePr>
          <p:cNvPr id="25" name="表 24">
            <a:extLst>
              <a:ext uri="{FF2B5EF4-FFF2-40B4-BE49-F238E27FC236}">
                <a16:creationId xmlns:a16="http://schemas.microsoft.com/office/drawing/2014/main" id="{D6E0E747-DC24-454F-90C5-FC9A6F472079}"/>
              </a:ext>
            </a:extLst>
          </p:cNvPr>
          <p:cNvGraphicFramePr>
            <a:graphicFrameLocks noGrp="1"/>
          </p:cNvGraphicFramePr>
          <p:nvPr>
            <p:extLst>
              <p:ext uri="{D42A27DB-BD31-4B8C-83A1-F6EECF244321}">
                <p14:modId xmlns:p14="http://schemas.microsoft.com/office/powerpoint/2010/main" val="3932043342"/>
              </p:ext>
            </p:extLst>
          </p:nvPr>
        </p:nvGraphicFramePr>
        <p:xfrm>
          <a:off x="128901" y="3465351"/>
          <a:ext cx="8904800" cy="3322096"/>
        </p:xfrm>
        <a:graphic>
          <a:graphicData uri="http://schemas.openxmlformats.org/drawingml/2006/table">
            <a:tbl>
              <a:tblPr firstRow="1" bandRow="1"/>
              <a:tblGrid>
                <a:gridCol w="8904800">
                  <a:extLst>
                    <a:ext uri="{9D8B030D-6E8A-4147-A177-3AD203B41FA5}">
                      <a16:colId xmlns:a16="http://schemas.microsoft.com/office/drawing/2014/main" val="2542753926"/>
                    </a:ext>
                  </a:extLst>
                </a:gridCol>
              </a:tblGrid>
              <a:tr h="323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６</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応募した取組の今後の計画・展開</a:t>
                      </a:r>
                    </a:p>
                  </a:txBody>
                  <a:tcPr>
                    <a:solidFill>
                      <a:schemeClr val="accent6">
                        <a:lumMod val="20000"/>
                        <a:lumOff val="80000"/>
                      </a:schemeClr>
                    </a:solidFill>
                  </a:tcPr>
                </a:tc>
                <a:extLst>
                  <a:ext uri="{0D108BD9-81ED-4DB2-BD59-A6C34878D82A}">
                    <a16:rowId xmlns:a16="http://schemas.microsoft.com/office/drawing/2014/main" val="1210529889"/>
                  </a:ext>
                </a:extLst>
              </a:tr>
              <a:tr h="2998977">
                <a:tc>
                  <a:txBody>
                    <a:bodyPr/>
                    <a:lstStyle/>
                    <a:p>
                      <a:r>
                        <a:rPr kumimoji="1" lang="ja-JP" altLang="en-US" sz="1400" dirty="0">
                          <a:latin typeface="Meiryo UI" panose="020B0604030504040204" pitchFamily="50" charset="-128"/>
                          <a:ea typeface="Meiryo UI" panose="020B0604030504040204" pitchFamily="50" charset="-128"/>
                        </a:rPr>
                        <a:t>今後は，二酸化炭素排出量を</a:t>
                      </a:r>
                      <a:r>
                        <a:rPr kumimoji="1" lang="ja-JP" altLang="en-US" sz="1400" dirty="0" err="1">
                          <a:latin typeface="Meiryo UI" panose="020B0604030504040204" pitchFamily="50" charset="-128"/>
                          <a:ea typeface="Meiryo UI" panose="020B0604030504040204" pitchFamily="50" charset="-128"/>
                        </a:rPr>
                        <a:t>〇</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削減できるように，太陽光発電のみならず，蓄電池等の再生可能エネルギーを活用して，自社消費電力をまかなうことを目指します。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また，製材乾燥の燃料である重油から製材時に発生する木片や</a:t>
                      </a:r>
                      <a:r>
                        <a:rPr kumimoji="1" lang="ja-JP" altLang="en-US" sz="1400" dirty="0" err="1">
                          <a:latin typeface="Meiryo UI" panose="020B0604030504040204" pitchFamily="50" charset="-128"/>
                          <a:ea typeface="Meiryo UI" panose="020B0604030504040204" pitchFamily="50" charset="-128"/>
                        </a:rPr>
                        <a:t>おが</a:t>
                      </a:r>
                      <a:r>
                        <a:rPr kumimoji="1" lang="ja-JP" altLang="en-US" sz="1400" dirty="0">
                          <a:latin typeface="Meiryo UI" panose="020B0604030504040204" pitchFamily="50" charset="-128"/>
                          <a:ea typeface="Meiryo UI" panose="020B0604030504040204" pitchFamily="50" charset="-128"/>
                        </a:rPr>
                        <a:t>粉等を利用したバイオマス燃料へシフトさせていき，</a:t>
                      </a:r>
                      <a:r>
                        <a:rPr kumimoji="1" lang="en-US" altLang="ja-JP" sz="1400" dirty="0">
                          <a:latin typeface="Meiryo UI" panose="020B0604030504040204" pitchFamily="50" charset="-128"/>
                          <a:ea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rPr>
                        <a:t>の達成に向けて取組を加速させていきます。・・・</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1179823"/>
                  </a:ext>
                </a:extLst>
              </a:tr>
            </a:tbl>
          </a:graphicData>
        </a:graphic>
      </p:graphicFrame>
    </p:spTree>
    <p:extLst>
      <p:ext uri="{BB962C8B-B14F-4D97-AF65-F5344CB8AC3E}">
        <p14:creationId xmlns:p14="http://schemas.microsoft.com/office/powerpoint/2010/main" val="9172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線吹き出し 1 (枠付き) 4"/>
          <p:cNvSpPr/>
          <p:nvPr/>
        </p:nvSpPr>
        <p:spPr>
          <a:xfrm>
            <a:off x="-3545080" y="662585"/>
            <a:ext cx="3162594" cy="1348203"/>
          </a:xfrm>
          <a:prstGeom prst="borderCallout1">
            <a:avLst>
              <a:gd name="adj1" fmla="val 40338"/>
              <a:gd name="adj2" fmla="val 100386"/>
              <a:gd name="adj3" fmla="val 21207"/>
              <a:gd name="adj4" fmla="val 114247"/>
            </a:avLst>
          </a:prstGeom>
          <a:solidFill>
            <a:schemeClr val="bg1"/>
          </a:solidFill>
          <a:ln w="127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1400" dirty="0">
                <a:solidFill>
                  <a:prstClr val="black"/>
                </a:solidFill>
                <a:latin typeface="Meiryo UI" panose="020B0604030504040204" pitchFamily="50" charset="-128"/>
                <a:ea typeface="Meiryo UI" panose="020B0604030504040204" pitchFamily="50" charset="-128"/>
              </a:rPr>
              <a:t>取組が貢献するゴールのアイコン</a:t>
            </a:r>
            <a:r>
              <a:rPr kumimoji="1" lang="ja-JP" altLang="en-US" sz="1400" dirty="0">
                <a:solidFill>
                  <a:schemeClr val="tx1"/>
                </a:solidFill>
                <a:latin typeface="Meiryo UI" panose="020B0604030504040204" pitchFamily="50" charset="-128"/>
                <a:ea typeface="Meiryo UI" panose="020B0604030504040204" pitchFamily="50" charset="-128"/>
              </a:rPr>
              <a:t>を</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ja-JP" altLang="en-US" sz="1400" dirty="0">
                <a:solidFill>
                  <a:schemeClr val="tx1"/>
                </a:solidFill>
                <a:latin typeface="Meiryo UI" panose="020B0604030504040204" pitchFamily="50" charset="-128"/>
                <a:ea typeface="Meiryo UI" panose="020B0604030504040204" pitchFamily="50" charset="-128"/>
              </a:rPr>
              <a:t>貼り付けてください。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ja-JP" altLang="en-US" sz="1400" dirty="0">
                <a:solidFill>
                  <a:schemeClr val="tx1"/>
                </a:solidFill>
                <a:latin typeface="Meiryo UI" panose="020B0604030504040204" pitchFamily="50" charset="-128"/>
                <a:ea typeface="Meiryo UI" panose="020B0604030504040204" pitchFamily="50" charset="-128"/>
              </a:rPr>
              <a:t>また，その理由についても記入してください。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ja-JP" altLang="en-US" sz="1400" dirty="0">
                <a:solidFill>
                  <a:schemeClr val="tx1"/>
                </a:solidFill>
                <a:latin typeface="Meiryo UI" panose="020B0604030504040204" pitchFamily="50" charset="-128"/>
                <a:ea typeface="Meiryo UI" panose="020B0604030504040204" pitchFamily="50" charset="-128"/>
              </a:rPr>
              <a:t>関連度の高い順に左上から記載ください。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lvl="0">
              <a:defRPr/>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太枠内が事例集に掲載されます。</a:t>
            </a:r>
          </a:p>
        </p:txBody>
      </p:sp>
      <p:graphicFrame>
        <p:nvGraphicFramePr>
          <p:cNvPr id="6" name="表 5">
            <a:extLst>
              <a:ext uri="{FF2B5EF4-FFF2-40B4-BE49-F238E27FC236}">
                <a16:creationId xmlns:a16="http://schemas.microsoft.com/office/drawing/2014/main" id="{81BC1180-8C6B-4583-B47F-994F957737C3}"/>
              </a:ext>
            </a:extLst>
          </p:cNvPr>
          <p:cNvGraphicFramePr>
            <a:graphicFrameLocks noGrp="1"/>
          </p:cNvGraphicFramePr>
          <p:nvPr>
            <p:extLst>
              <p:ext uri="{D42A27DB-BD31-4B8C-83A1-F6EECF244321}">
                <p14:modId xmlns:p14="http://schemas.microsoft.com/office/powerpoint/2010/main" val="2934354714"/>
              </p:ext>
            </p:extLst>
          </p:nvPr>
        </p:nvGraphicFramePr>
        <p:xfrm>
          <a:off x="213122" y="249871"/>
          <a:ext cx="8717756" cy="6504125"/>
        </p:xfrm>
        <a:graphic>
          <a:graphicData uri="http://schemas.openxmlformats.org/drawingml/2006/table">
            <a:tbl>
              <a:tblPr firstRow="1" bandRow="1"/>
              <a:tblGrid>
                <a:gridCol w="987881">
                  <a:extLst>
                    <a:ext uri="{9D8B030D-6E8A-4147-A177-3AD203B41FA5}">
                      <a16:colId xmlns:a16="http://schemas.microsoft.com/office/drawing/2014/main" val="889892865"/>
                    </a:ext>
                  </a:extLst>
                </a:gridCol>
                <a:gridCol w="3200738">
                  <a:extLst>
                    <a:ext uri="{9D8B030D-6E8A-4147-A177-3AD203B41FA5}">
                      <a16:colId xmlns:a16="http://schemas.microsoft.com/office/drawing/2014/main" val="955609031"/>
                    </a:ext>
                  </a:extLst>
                </a:gridCol>
                <a:gridCol w="1002772">
                  <a:extLst>
                    <a:ext uri="{9D8B030D-6E8A-4147-A177-3AD203B41FA5}">
                      <a16:colId xmlns:a16="http://schemas.microsoft.com/office/drawing/2014/main" val="3583703881"/>
                    </a:ext>
                  </a:extLst>
                </a:gridCol>
                <a:gridCol w="3526365">
                  <a:extLst>
                    <a:ext uri="{9D8B030D-6E8A-4147-A177-3AD203B41FA5}">
                      <a16:colId xmlns:a16="http://schemas.microsoft.com/office/drawing/2014/main" val="4189817855"/>
                    </a:ext>
                  </a:extLst>
                </a:gridCol>
              </a:tblGrid>
              <a:tr h="33844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７　該当するゴール</a:t>
                      </a:r>
                    </a:p>
                  </a:txBody>
                  <a:tcPr>
                    <a:solidFill>
                      <a:schemeClr val="accent6">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969360652"/>
                  </a:ext>
                </a:extLst>
              </a:tr>
              <a:tr h="859973">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当該取組について，出前授業をとおして普及啓発しています。</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R4</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:23</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回実施）</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524946695"/>
                  </a:ext>
                </a:extLst>
              </a:tr>
              <a:tr h="859973">
                <a:tc>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太陽光発電等，再生可能エネルギー設備の設置をしており，自社消費電力として活用しています。</a:t>
                      </a:r>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806645663"/>
                  </a:ext>
                </a:extLst>
              </a:tr>
              <a:tr h="859973">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自社工場の照明</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LED</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化および太陽光発電の設置を行っており，二酸化炭素排出量を削減することができています。</a:t>
                      </a:r>
                    </a:p>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230220240"/>
                  </a:ext>
                </a:extLst>
              </a:tr>
              <a:tr h="85997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40269896"/>
                  </a:ext>
                </a:extLst>
              </a:tr>
              <a:tr h="859973">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71740148"/>
                  </a:ext>
                </a:extLst>
              </a:tr>
              <a:tr h="859973">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447271970"/>
                  </a:ext>
                </a:extLst>
              </a:tr>
              <a:tr h="859973">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535255639"/>
                  </a:ext>
                </a:extLst>
              </a:tr>
            </a:tbl>
          </a:graphicData>
        </a:graphic>
      </p:graphicFrame>
      <p:sp>
        <p:nvSpPr>
          <p:cNvPr id="7" name="正方形/長方形 6">
            <a:extLst>
              <a:ext uri="{FF2B5EF4-FFF2-40B4-BE49-F238E27FC236}">
                <a16:creationId xmlns:a16="http://schemas.microsoft.com/office/drawing/2014/main" id="{A4FF1821-69E5-43A2-9715-F8D48A7D27C3}"/>
              </a:ext>
            </a:extLst>
          </p:cNvPr>
          <p:cNvSpPr/>
          <p:nvPr/>
        </p:nvSpPr>
        <p:spPr>
          <a:xfrm>
            <a:off x="213122" y="557212"/>
            <a:ext cx="4201716" cy="2731897"/>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a:extLst>
              <a:ext uri="{FF2B5EF4-FFF2-40B4-BE49-F238E27FC236}">
                <a16:creationId xmlns:a16="http://schemas.microsoft.com/office/drawing/2014/main" id="{CC91913B-C05D-4EF3-A0BD-BF9978B351F9}"/>
              </a:ext>
            </a:extLst>
          </p:cNvPr>
          <p:cNvPicPr preferRelativeResize="0">
            <a:picLocks/>
          </p:cNvPicPr>
          <p:nvPr/>
        </p:nvPicPr>
        <p:blipFill>
          <a:blip r:embed="rId2"/>
          <a:stretch>
            <a:fillRect/>
          </a:stretch>
        </p:blipFill>
        <p:spPr>
          <a:xfrm>
            <a:off x="-3285306" y="2708871"/>
            <a:ext cx="720000" cy="720000"/>
          </a:xfrm>
          <a:prstGeom prst="rect">
            <a:avLst/>
          </a:prstGeom>
        </p:spPr>
      </p:pic>
      <p:pic>
        <p:nvPicPr>
          <p:cNvPr id="21" name="図 20">
            <a:extLst>
              <a:ext uri="{FF2B5EF4-FFF2-40B4-BE49-F238E27FC236}">
                <a16:creationId xmlns:a16="http://schemas.microsoft.com/office/drawing/2014/main" id="{234BEF23-652B-41BC-B563-A48C4D67F0C0}"/>
              </a:ext>
            </a:extLst>
          </p:cNvPr>
          <p:cNvPicPr>
            <a:picLocks noChangeAspect="1"/>
          </p:cNvPicPr>
          <p:nvPr/>
        </p:nvPicPr>
        <p:blipFill>
          <a:blip r:embed="rId3"/>
          <a:stretch>
            <a:fillRect/>
          </a:stretch>
        </p:blipFill>
        <p:spPr>
          <a:xfrm>
            <a:off x="-2495509" y="2709000"/>
            <a:ext cx="720000" cy="720000"/>
          </a:xfrm>
          <a:prstGeom prst="rect">
            <a:avLst/>
          </a:prstGeom>
        </p:spPr>
      </p:pic>
      <p:pic>
        <p:nvPicPr>
          <p:cNvPr id="22" name="図 21">
            <a:extLst>
              <a:ext uri="{FF2B5EF4-FFF2-40B4-BE49-F238E27FC236}">
                <a16:creationId xmlns:a16="http://schemas.microsoft.com/office/drawing/2014/main" id="{471CDC15-4463-448B-BA7B-2AA26BBF4464}"/>
              </a:ext>
            </a:extLst>
          </p:cNvPr>
          <p:cNvPicPr>
            <a:picLocks noChangeAspect="1"/>
          </p:cNvPicPr>
          <p:nvPr/>
        </p:nvPicPr>
        <p:blipFill>
          <a:blip r:embed="rId4"/>
          <a:stretch>
            <a:fillRect/>
          </a:stretch>
        </p:blipFill>
        <p:spPr>
          <a:xfrm>
            <a:off x="-1690478" y="2708871"/>
            <a:ext cx="720000" cy="720000"/>
          </a:xfrm>
          <a:prstGeom prst="rect">
            <a:avLst/>
          </a:prstGeom>
        </p:spPr>
      </p:pic>
      <p:pic>
        <p:nvPicPr>
          <p:cNvPr id="27" name="図 26">
            <a:extLst>
              <a:ext uri="{FF2B5EF4-FFF2-40B4-BE49-F238E27FC236}">
                <a16:creationId xmlns:a16="http://schemas.microsoft.com/office/drawing/2014/main" id="{70D75479-46DD-4F0A-A9BE-8108B1F4F05D}"/>
              </a:ext>
            </a:extLst>
          </p:cNvPr>
          <p:cNvPicPr preferRelativeResize="0">
            <a:picLocks/>
          </p:cNvPicPr>
          <p:nvPr/>
        </p:nvPicPr>
        <p:blipFill>
          <a:blip r:embed="rId5"/>
          <a:stretch>
            <a:fillRect/>
          </a:stretch>
        </p:blipFill>
        <p:spPr>
          <a:xfrm>
            <a:off x="-3292923" y="3495236"/>
            <a:ext cx="720000" cy="720000"/>
          </a:xfrm>
          <a:prstGeom prst="rect">
            <a:avLst/>
          </a:prstGeom>
        </p:spPr>
      </p:pic>
      <p:pic>
        <p:nvPicPr>
          <p:cNvPr id="28" name="図 27">
            <a:extLst>
              <a:ext uri="{FF2B5EF4-FFF2-40B4-BE49-F238E27FC236}">
                <a16:creationId xmlns:a16="http://schemas.microsoft.com/office/drawing/2014/main" id="{4BC02A50-1912-4322-BA1C-44A1F4AD855D}"/>
              </a:ext>
            </a:extLst>
          </p:cNvPr>
          <p:cNvPicPr preferRelativeResize="0">
            <a:picLocks/>
          </p:cNvPicPr>
          <p:nvPr/>
        </p:nvPicPr>
        <p:blipFill>
          <a:blip r:embed="rId6"/>
          <a:stretch>
            <a:fillRect/>
          </a:stretch>
        </p:blipFill>
        <p:spPr>
          <a:xfrm>
            <a:off x="-2493494" y="3492000"/>
            <a:ext cx="720000" cy="720000"/>
          </a:xfrm>
          <a:prstGeom prst="rect">
            <a:avLst/>
          </a:prstGeom>
        </p:spPr>
      </p:pic>
      <p:pic>
        <p:nvPicPr>
          <p:cNvPr id="29" name="図 28">
            <a:extLst>
              <a:ext uri="{FF2B5EF4-FFF2-40B4-BE49-F238E27FC236}">
                <a16:creationId xmlns:a16="http://schemas.microsoft.com/office/drawing/2014/main" id="{21A9AF6E-2AD1-4D2C-A2B9-E6F40C7CF566}"/>
              </a:ext>
            </a:extLst>
          </p:cNvPr>
          <p:cNvPicPr>
            <a:picLocks noChangeAspect="1"/>
          </p:cNvPicPr>
          <p:nvPr/>
        </p:nvPicPr>
        <p:blipFill>
          <a:blip r:embed="rId7"/>
          <a:stretch>
            <a:fillRect/>
          </a:stretch>
        </p:blipFill>
        <p:spPr>
          <a:xfrm>
            <a:off x="-2487755" y="4290004"/>
            <a:ext cx="720000" cy="720000"/>
          </a:xfrm>
          <a:prstGeom prst="rect">
            <a:avLst/>
          </a:prstGeom>
        </p:spPr>
      </p:pic>
      <p:pic>
        <p:nvPicPr>
          <p:cNvPr id="30" name="図 29">
            <a:extLst>
              <a:ext uri="{FF2B5EF4-FFF2-40B4-BE49-F238E27FC236}">
                <a16:creationId xmlns:a16="http://schemas.microsoft.com/office/drawing/2014/main" id="{975BE472-A9BC-4175-930C-8F3D4077EDAC}"/>
              </a:ext>
            </a:extLst>
          </p:cNvPr>
          <p:cNvPicPr>
            <a:picLocks noChangeAspect="1"/>
          </p:cNvPicPr>
          <p:nvPr/>
        </p:nvPicPr>
        <p:blipFill>
          <a:blip r:embed="rId8"/>
          <a:stretch>
            <a:fillRect/>
          </a:stretch>
        </p:blipFill>
        <p:spPr>
          <a:xfrm>
            <a:off x="-900681" y="4279857"/>
            <a:ext cx="720000" cy="720000"/>
          </a:xfrm>
          <a:prstGeom prst="rect">
            <a:avLst/>
          </a:prstGeom>
        </p:spPr>
      </p:pic>
      <p:pic>
        <p:nvPicPr>
          <p:cNvPr id="31" name="図 30">
            <a:extLst>
              <a:ext uri="{FF2B5EF4-FFF2-40B4-BE49-F238E27FC236}">
                <a16:creationId xmlns:a16="http://schemas.microsoft.com/office/drawing/2014/main" id="{685AE9EE-11C2-4FF9-8932-B5357E1EB263}"/>
              </a:ext>
            </a:extLst>
          </p:cNvPr>
          <p:cNvPicPr>
            <a:picLocks noChangeAspect="1"/>
          </p:cNvPicPr>
          <p:nvPr/>
        </p:nvPicPr>
        <p:blipFill>
          <a:blip r:embed="rId9"/>
          <a:stretch>
            <a:fillRect/>
          </a:stretch>
        </p:blipFill>
        <p:spPr>
          <a:xfrm>
            <a:off x="-2487755" y="5061353"/>
            <a:ext cx="720000" cy="720000"/>
          </a:xfrm>
          <a:prstGeom prst="rect">
            <a:avLst/>
          </a:prstGeom>
        </p:spPr>
      </p:pic>
      <p:pic>
        <p:nvPicPr>
          <p:cNvPr id="32" name="図 31">
            <a:extLst>
              <a:ext uri="{FF2B5EF4-FFF2-40B4-BE49-F238E27FC236}">
                <a16:creationId xmlns:a16="http://schemas.microsoft.com/office/drawing/2014/main" id="{34FCD092-BEFE-4F53-BB57-E5A610F2BE37}"/>
              </a:ext>
            </a:extLst>
          </p:cNvPr>
          <p:cNvPicPr>
            <a:picLocks noChangeAspect="1"/>
          </p:cNvPicPr>
          <p:nvPr/>
        </p:nvPicPr>
        <p:blipFill>
          <a:blip r:embed="rId10"/>
          <a:stretch>
            <a:fillRect/>
          </a:stretch>
        </p:blipFill>
        <p:spPr>
          <a:xfrm>
            <a:off x="-900681" y="5084975"/>
            <a:ext cx="720000" cy="720000"/>
          </a:xfrm>
          <a:prstGeom prst="rect">
            <a:avLst/>
          </a:prstGeom>
        </p:spPr>
      </p:pic>
      <p:pic>
        <p:nvPicPr>
          <p:cNvPr id="33" name="図 32">
            <a:extLst>
              <a:ext uri="{FF2B5EF4-FFF2-40B4-BE49-F238E27FC236}">
                <a16:creationId xmlns:a16="http://schemas.microsoft.com/office/drawing/2014/main" id="{002D105C-06CA-4D5B-A4E9-AF15A36979FA}"/>
              </a:ext>
            </a:extLst>
          </p:cNvPr>
          <p:cNvPicPr preferRelativeResize="0">
            <a:picLocks/>
          </p:cNvPicPr>
          <p:nvPr/>
        </p:nvPicPr>
        <p:blipFill>
          <a:blip r:embed="rId11"/>
          <a:stretch>
            <a:fillRect/>
          </a:stretch>
        </p:blipFill>
        <p:spPr>
          <a:xfrm>
            <a:off x="-3292923" y="5901046"/>
            <a:ext cx="720000" cy="720000"/>
          </a:xfrm>
          <a:prstGeom prst="rect">
            <a:avLst/>
          </a:prstGeom>
        </p:spPr>
      </p:pic>
      <p:pic>
        <p:nvPicPr>
          <p:cNvPr id="35" name="図 34">
            <a:extLst>
              <a:ext uri="{FF2B5EF4-FFF2-40B4-BE49-F238E27FC236}">
                <a16:creationId xmlns:a16="http://schemas.microsoft.com/office/drawing/2014/main" id="{84EF1DDC-2A44-47A6-BE2F-A5DC30E34631}"/>
              </a:ext>
            </a:extLst>
          </p:cNvPr>
          <p:cNvPicPr preferRelativeResize="0">
            <a:picLocks/>
          </p:cNvPicPr>
          <p:nvPr/>
        </p:nvPicPr>
        <p:blipFill>
          <a:blip r:embed="rId12"/>
          <a:stretch>
            <a:fillRect/>
          </a:stretch>
        </p:blipFill>
        <p:spPr>
          <a:xfrm>
            <a:off x="-900681" y="3495033"/>
            <a:ext cx="720000" cy="720000"/>
          </a:xfrm>
          <a:prstGeom prst="rect">
            <a:avLst/>
          </a:prstGeom>
        </p:spPr>
      </p:pic>
      <p:pic>
        <p:nvPicPr>
          <p:cNvPr id="36" name="図 35">
            <a:extLst>
              <a:ext uri="{FF2B5EF4-FFF2-40B4-BE49-F238E27FC236}">
                <a16:creationId xmlns:a16="http://schemas.microsoft.com/office/drawing/2014/main" id="{F940A50C-38C0-4F81-BF96-9822A7EC5448}"/>
              </a:ext>
            </a:extLst>
          </p:cNvPr>
          <p:cNvPicPr>
            <a:picLocks noChangeAspect="1"/>
          </p:cNvPicPr>
          <p:nvPr/>
        </p:nvPicPr>
        <p:blipFill>
          <a:blip r:embed="rId13"/>
          <a:stretch>
            <a:fillRect/>
          </a:stretch>
        </p:blipFill>
        <p:spPr>
          <a:xfrm>
            <a:off x="-3292923" y="4282852"/>
            <a:ext cx="720000" cy="720000"/>
          </a:xfrm>
          <a:prstGeom prst="rect">
            <a:avLst/>
          </a:prstGeom>
        </p:spPr>
      </p:pic>
      <p:pic>
        <p:nvPicPr>
          <p:cNvPr id="37" name="図 36">
            <a:extLst>
              <a:ext uri="{FF2B5EF4-FFF2-40B4-BE49-F238E27FC236}">
                <a16:creationId xmlns:a16="http://schemas.microsoft.com/office/drawing/2014/main" id="{5A0EDE19-89C9-4C66-9994-DE37D1D1192F}"/>
              </a:ext>
            </a:extLst>
          </p:cNvPr>
          <p:cNvPicPr preferRelativeResize="0">
            <a:picLocks/>
          </p:cNvPicPr>
          <p:nvPr/>
        </p:nvPicPr>
        <p:blipFill>
          <a:blip r:embed="rId14"/>
          <a:stretch>
            <a:fillRect/>
          </a:stretch>
        </p:blipFill>
        <p:spPr>
          <a:xfrm>
            <a:off x="-1698095" y="4282852"/>
            <a:ext cx="720000" cy="720000"/>
          </a:xfrm>
          <a:prstGeom prst="rect">
            <a:avLst/>
          </a:prstGeom>
        </p:spPr>
      </p:pic>
      <p:pic>
        <p:nvPicPr>
          <p:cNvPr id="39" name="図 38">
            <a:extLst>
              <a:ext uri="{FF2B5EF4-FFF2-40B4-BE49-F238E27FC236}">
                <a16:creationId xmlns:a16="http://schemas.microsoft.com/office/drawing/2014/main" id="{1765C7EB-9395-4661-BB18-DD5DECC47077}"/>
              </a:ext>
            </a:extLst>
          </p:cNvPr>
          <p:cNvPicPr preferRelativeResize="0">
            <a:picLocks/>
          </p:cNvPicPr>
          <p:nvPr/>
        </p:nvPicPr>
        <p:blipFill>
          <a:blip r:embed="rId15"/>
          <a:stretch>
            <a:fillRect/>
          </a:stretch>
        </p:blipFill>
        <p:spPr>
          <a:xfrm>
            <a:off x="-1698095" y="5069088"/>
            <a:ext cx="720000" cy="720000"/>
          </a:xfrm>
          <a:prstGeom prst="rect">
            <a:avLst/>
          </a:prstGeom>
        </p:spPr>
      </p:pic>
      <p:pic>
        <p:nvPicPr>
          <p:cNvPr id="23" name="図 22">
            <a:extLst>
              <a:ext uri="{FF2B5EF4-FFF2-40B4-BE49-F238E27FC236}">
                <a16:creationId xmlns:a16="http://schemas.microsoft.com/office/drawing/2014/main" id="{97AAB179-CDB3-46C7-9581-272739CADE0F}"/>
              </a:ext>
            </a:extLst>
          </p:cNvPr>
          <p:cNvPicPr preferRelativeResize="0">
            <a:picLocks/>
          </p:cNvPicPr>
          <p:nvPr/>
        </p:nvPicPr>
        <p:blipFill>
          <a:blip r:embed="rId16"/>
          <a:stretch>
            <a:fillRect/>
          </a:stretch>
        </p:blipFill>
        <p:spPr>
          <a:xfrm>
            <a:off x="347712" y="650003"/>
            <a:ext cx="720000" cy="720000"/>
          </a:xfrm>
          <a:prstGeom prst="rect">
            <a:avLst/>
          </a:prstGeom>
        </p:spPr>
      </p:pic>
      <p:pic>
        <p:nvPicPr>
          <p:cNvPr id="24" name="図 23">
            <a:extLst>
              <a:ext uri="{FF2B5EF4-FFF2-40B4-BE49-F238E27FC236}">
                <a16:creationId xmlns:a16="http://schemas.microsoft.com/office/drawing/2014/main" id="{852DE974-F2B5-41F8-AD23-20D40A2FDF28}"/>
              </a:ext>
            </a:extLst>
          </p:cNvPr>
          <p:cNvPicPr>
            <a:picLocks noChangeAspect="1"/>
          </p:cNvPicPr>
          <p:nvPr/>
        </p:nvPicPr>
        <p:blipFill>
          <a:blip r:embed="rId17"/>
          <a:stretch>
            <a:fillRect/>
          </a:stretch>
        </p:blipFill>
        <p:spPr>
          <a:xfrm>
            <a:off x="347193" y="1511023"/>
            <a:ext cx="720000" cy="720000"/>
          </a:xfrm>
          <a:prstGeom prst="rect">
            <a:avLst/>
          </a:prstGeom>
        </p:spPr>
      </p:pic>
      <p:pic>
        <p:nvPicPr>
          <p:cNvPr id="25" name="図 24">
            <a:extLst>
              <a:ext uri="{FF2B5EF4-FFF2-40B4-BE49-F238E27FC236}">
                <a16:creationId xmlns:a16="http://schemas.microsoft.com/office/drawing/2014/main" id="{5DFD9CE1-077F-4272-9341-64D11775F2EB}"/>
              </a:ext>
            </a:extLst>
          </p:cNvPr>
          <p:cNvPicPr>
            <a:picLocks noChangeAspect="1"/>
          </p:cNvPicPr>
          <p:nvPr/>
        </p:nvPicPr>
        <p:blipFill>
          <a:blip r:embed="rId18"/>
          <a:stretch>
            <a:fillRect/>
          </a:stretch>
        </p:blipFill>
        <p:spPr>
          <a:xfrm>
            <a:off x="352717" y="2400066"/>
            <a:ext cx="720000" cy="720000"/>
          </a:xfrm>
          <a:prstGeom prst="rect">
            <a:avLst/>
          </a:prstGeom>
        </p:spPr>
      </p:pic>
    </p:spTree>
    <p:extLst>
      <p:ext uri="{BB962C8B-B14F-4D97-AF65-F5344CB8AC3E}">
        <p14:creationId xmlns:p14="http://schemas.microsoft.com/office/powerpoint/2010/main" val="580216831"/>
      </p:ext>
    </p:extLst>
  </p:cSld>
  <p:clrMapOvr>
    <a:masterClrMapping/>
  </p:clrMapOvr>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6491747A-C01C-401F-8A7B-16C736434FAA}" vid="{960E631B-0A63-4D8A-95DF-3A258DBC1AC0}"/>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8664</TotalTime>
  <Words>646</Words>
  <Application>Microsoft Office PowerPoint</Application>
  <PresentationFormat>画面に合わせる (4:3)</PresentationFormat>
  <Paragraphs>45</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vt:i4>
      </vt:variant>
    </vt:vector>
  </HeadingPairs>
  <TitlesOfParts>
    <vt:vector size="13" baseType="lpstr">
      <vt:lpstr>Meiryo UI</vt:lpstr>
      <vt:lpstr>ＭＳ Ｐゴシック</vt:lpstr>
      <vt:lpstr>ＭＳ ゴシック</vt:lpstr>
      <vt:lpstr>游ゴシック</vt:lpstr>
      <vt:lpstr>游ゴシック Light</vt:lpstr>
      <vt:lpstr>Arial</vt:lpstr>
      <vt:lpstr>Calibri</vt:lpstr>
      <vt:lpstr>Calibri Light</vt:lpstr>
      <vt:lpstr>Default Theme</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Yamazaki Hiromu</dc:creator>
  <cp:lastModifiedBy>青木　駿弥</cp:lastModifiedBy>
  <cp:revision>585</cp:revision>
  <cp:lastPrinted>2021-06-04T01:25:39Z</cp:lastPrinted>
  <dcterms:created xsi:type="dcterms:W3CDTF">2019-06-05T08:09:35Z</dcterms:created>
  <dcterms:modified xsi:type="dcterms:W3CDTF">2023-06-20T00:18:13Z</dcterms:modified>
</cp:coreProperties>
</file>