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452" r:id="rId3"/>
    <p:sldId id="456" r:id="rId4"/>
    <p:sldId id="457" r:id="rId5"/>
    <p:sldId id="464"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応募シート" id="{E0EA5889-2723-420F-87FF-98C84CE48DC8}">
          <p14:sldIdLst>
            <p14:sldId id="452"/>
            <p14:sldId id="456"/>
            <p14:sldId id="457"/>
            <p14:sldId id="464"/>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藤 大樹（地方創生推進事務局）" initials="佐藤" lastIdx="1" clrIdx="0">
    <p:extLst>
      <p:ext uri="{19B8F6BF-5375-455C-9EA6-DF929625EA0E}">
        <p15:presenceInfo xmlns:p15="http://schemas.microsoft.com/office/powerpoint/2012/main" userId="S-1-5-21-2022458152-3381638288-3706476089-1110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FF"/>
    <a:srgbClr val="FFCCFF"/>
    <a:srgbClr val="B1B9C1"/>
    <a:srgbClr val="DEEBF7"/>
    <a:srgbClr val="FF0066"/>
    <a:srgbClr val="067CA6"/>
    <a:srgbClr val="0C446B"/>
    <a:srgbClr val="BBD6EF"/>
    <a:srgbClr val="0874A4"/>
    <a:srgbClr val="CAD4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85" autoAdjust="0"/>
    <p:restoredTop sz="94333" autoAdjust="0"/>
  </p:normalViewPr>
  <p:slideViewPr>
    <p:cSldViewPr snapToGrid="0">
      <p:cViewPr varScale="1">
        <p:scale>
          <a:sx n="67" d="100"/>
          <a:sy n="67" d="100"/>
        </p:scale>
        <p:origin x="1566" y="72"/>
      </p:cViewPr>
      <p:guideLst>
        <p:guide orient="horz" pos="2160"/>
        <p:guide pos="2880"/>
      </p:guideLst>
    </p:cSldViewPr>
  </p:slideViewPr>
  <p:notesTextViewPr>
    <p:cViewPr>
      <p:scale>
        <a:sx n="1" d="1"/>
        <a:sy n="1" d="1"/>
      </p:scale>
      <p:origin x="0" y="0"/>
    </p:cViewPr>
  </p:notesTextViewPr>
  <p:sorterViewPr>
    <p:cViewPr>
      <p:scale>
        <a:sx n="100" d="100"/>
        <a:sy n="100" d="100"/>
      </p:scale>
      <p:origin x="0" y="-103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787" cy="498693"/>
          </a:xfrm>
          <a:prstGeom prst="rect">
            <a:avLst/>
          </a:prstGeom>
        </p:spPr>
        <p:txBody>
          <a:bodyPr vert="horz" lIns="92222" tIns="46112" rIns="92222" bIns="461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8693"/>
          </a:xfrm>
          <a:prstGeom prst="rect">
            <a:avLst/>
          </a:prstGeom>
        </p:spPr>
        <p:txBody>
          <a:bodyPr vert="horz" lIns="92222" tIns="46112" rIns="92222" bIns="46112" rtlCol="0"/>
          <a:lstStyle>
            <a:lvl1pPr algn="r">
              <a:defRPr sz="1200"/>
            </a:lvl1pPr>
          </a:lstStyle>
          <a:p>
            <a:fld id="{29969AC3-423A-406C-9CDA-5104FC2843F5}" type="datetimeFigureOut">
              <a:rPr kumimoji="1" lang="ja-JP" altLang="en-US" smtClean="0"/>
              <a:t>2023/6/20</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222" tIns="46112" rIns="92222" bIns="46112" rtlCol="0" anchor="ctr"/>
          <a:lstStyle/>
          <a:p>
            <a:endParaRPr lang="ja-JP" altLang="en-US"/>
          </a:p>
        </p:txBody>
      </p:sp>
      <p:sp>
        <p:nvSpPr>
          <p:cNvPr id="5" name="ノート プレースホルダー 4"/>
          <p:cNvSpPr>
            <a:spLocks noGrp="1"/>
          </p:cNvSpPr>
          <p:nvPr>
            <p:ph type="body" sz="quarter" idx="3"/>
          </p:nvPr>
        </p:nvSpPr>
        <p:spPr>
          <a:xfrm>
            <a:off x="680721" y="4783309"/>
            <a:ext cx="5445760" cy="3913615"/>
          </a:xfrm>
          <a:prstGeom prst="rect">
            <a:avLst/>
          </a:prstGeom>
        </p:spPr>
        <p:txBody>
          <a:bodyPr vert="horz" lIns="92222" tIns="46112" rIns="92222" bIns="461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7" cy="498692"/>
          </a:xfrm>
          <a:prstGeom prst="rect">
            <a:avLst/>
          </a:prstGeom>
        </p:spPr>
        <p:txBody>
          <a:bodyPr vert="horz" lIns="92222" tIns="46112" rIns="92222" bIns="461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2222" tIns="46112" rIns="92222" bIns="46112" rtlCol="0" anchor="b"/>
          <a:lstStyle>
            <a:lvl1pPr algn="r">
              <a:defRPr sz="1200"/>
            </a:lvl1pPr>
          </a:lstStyle>
          <a:p>
            <a:fld id="{BDF813AA-3448-4CD9-B63A-61455916396D}" type="slidenum">
              <a:rPr kumimoji="1" lang="ja-JP" altLang="en-US" smtClean="0"/>
              <a:t>‹#›</a:t>
            </a:fld>
            <a:endParaRPr kumimoji="1" lang="ja-JP" altLang="en-US"/>
          </a:p>
        </p:txBody>
      </p:sp>
    </p:spTree>
    <p:extLst>
      <p:ext uri="{BB962C8B-B14F-4D97-AF65-F5344CB8AC3E}">
        <p14:creationId xmlns:p14="http://schemas.microsoft.com/office/powerpoint/2010/main" val="41611343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12247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9769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9366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699794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447543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039707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3674864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895655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232603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679500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16857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2149340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057128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9275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98827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404077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52445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95118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2507400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74025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410315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119619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43F98EAF-5051-49DC-BD35-7E1D4E4AEF3F}" type="datetimeFigureOut">
              <a:rPr kumimoji="1" lang="ja-JP" altLang="en-US" smtClean="0"/>
              <a:t>2023/6/20</a:t>
            </a:fld>
            <a:endParaRPr kumimoji="1" lang="ja-JP" altLang="en-US"/>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4179060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44083"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61634-7419-4DE4-9132-A9EA730556AB}" type="datetimeFigureOut">
              <a:rPr kumimoji="1" lang="ja-JP" altLang="en-US" smtClean="0"/>
              <a:t>2023/6/20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296661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p:cNvCxnSpPr/>
          <p:nvPr/>
        </p:nvCxnSpPr>
        <p:spPr>
          <a:xfrm>
            <a:off x="0" y="442708"/>
            <a:ext cx="9144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表 4">
            <a:extLst>
              <a:ext uri="{FF2B5EF4-FFF2-40B4-BE49-F238E27FC236}">
                <a16:creationId xmlns:a16="http://schemas.microsoft.com/office/drawing/2014/main" id="{787A6808-A7B6-4FEF-BEE3-9A726E39CBAA}"/>
              </a:ext>
            </a:extLst>
          </p:cNvPr>
          <p:cNvGraphicFramePr>
            <a:graphicFrameLocks noGrp="1"/>
          </p:cNvGraphicFramePr>
          <p:nvPr>
            <p:extLst>
              <p:ext uri="{D42A27DB-BD31-4B8C-83A1-F6EECF244321}">
                <p14:modId xmlns:p14="http://schemas.microsoft.com/office/powerpoint/2010/main" val="3021822400"/>
              </p:ext>
            </p:extLst>
          </p:nvPr>
        </p:nvGraphicFramePr>
        <p:xfrm>
          <a:off x="0" y="12700"/>
          <a:ext cx="9144001" cy="4364514"/>
        </p:xfrm>
        <a:graphic>
          <a:graphicData uri="http://schemas.openxmlformats.org/drawingml/2006/table">
            <a:tbl>
              <a:tblPr/>
              <a:tblGrid>
                <a:gridCol w="893308">
                  <a:extLst>
                    <a:ext uri="{9D8B030D-6E8A-4147-A177-3AD203B41FA5}">
                      <a16:colId xmlns:a16="http://schemas.microsoft.com/office/drawing/2014/main" val="1544308535"/>
                    </a:ext>
                  </a:extLst>
                </a:gridCol>
                <a:gridCol w="434247">
                  <a:extLst>
                    <a:ext uri="{9D8B030D-6E8A-4147-A177-3AD203B41FA5}">
                      <a16:colId xmlns:a16="http://schemas.microsoft.com/office/drawing/2014/main" val="3107777221"/>
                    </a:ext>
                  </a:extLst>
                </a:gridCol>
                <a:gridCol w="310177">
                  <a:extLst>
                    <a:ext uri="{9D8B030D-6E8A-4147-A177-3AD203B41FA5}">
                      <a16:colId xmlns:a16="http://schemas.microsoft.com/office/drawing/2014/main" val="3265597325"/>
                    </a:ext>
                  </a:extLst>
                </a:gridCol>
                <a:gridCol w="372211">
                  <a:extLst>
                    <a:ext uri="{9D8B030D-6E8A-4147-A177-3AD203B41FA5}">
                      <a16:colId xmlns:a16="http://schemas.microsoft.com/office/drawing/2014/main" val="3416725821"/>
                    </a:ext>
                  </a:extLst>
                </a:gridCol>
                <a:gridCol w="459060">
                  <a:extLst>
                    <a:ext uri="{9D8B030D-6E8A-4147-A177-3AD203B41FA5}">
                      <a16:colId xmlns:a16="http://schemas.microsoft.com/office/drawing/2014/main" val="3583766474"/>
                    </a:ext>
                  </a:extLst>
                </a:gridCol>
                <a:gridCol w="285362">
                  <a:extLst>
                    <a:ext uri="{9D8B030D-6E8A-4147-A177-3AD203B41FA5}">
                      <a16:colId xmlns:a16="http://schemas.microsoft.com/office/drawing/2014/main" val="4072029380"/>
                    </a:ext>
                  </a:extLst>
                </a:gridCol>
                <a:gridCol w="930530">
                  <a:extLst>
                    <a:ext uri="{9D8B030D-6E8A-4147-A177-3AD203B41FA5}">
                      <a16:colId xmlns:a16="http://schemas.microsoft.com/office/drawing/2014/main" val="2626871804"/>
                    </a:ext>
                  </a:extLst>
                </a:gridCol>
                <a:gridCol w="310177">
                  <a:extLst>
                    <a:ext uri="{9D8B030D-6E8A-4147-A177-3AD203B41FA5}">
                      <a16:colId xmlns:a16="http://schemas.microsoft.com/office/drawing/2014/main" val="2440706365"/>
                    </a:ext>
                  </a:extLst>
                </a:gridCol>
                <a:gridCol w="893308">
                  <a:extLst>
                    <a:ext uri="{9D8B030D-6E8A-4147-A177-3AD203B41FA5}">
                      <a16:colId xmlns:a16="http://schemas.microsoft.com/office/drawing/2014/main" val="595255150"/>
                    </a:ext>
                  </a:extLst>
                </a:gridCol>
                <a:gridCol w="893308">
                  <a:extLst>
                    <a:ext uri="{9D8B030D-6E8A-4147-A177-3AD203B41FA5}">
                      <a16:colId xmlns:a16="http://schemas.microsoft.com/office/drawing/2014/main" val="1846542293"/>
                    </a:ext>
                  </a:extLst>
                </a:gridCol>
                <a:gridCol w="893308">
                  <a:extLst>
                    <a:ext uri="{9D8B030D-6E8A-4147-A177-3AD203B41FA5}">
                      <a16:colId xmlns:a16="http://schemas.microsoft.com/office/drawing/2014/main" val="3315852365"/>
                    </a:ext>
                  </a:extLst>
                </a:gridCol>
                <a:gridCol w="893308">
                  <a:extLst>
                    <a:ext uri="{9D8B030D-6E8A-4147-A177-3AD203B41FA5}">
                      <a16:colId xmlns:a16="http://schemas.microsoft.com/office/drawing/2014/main" val="943837650"/>
                    </a:ext>
                  </a:extLst>
                </a:gridCol>
                <a:gridCol w="1575697">
                  <a:extLst>
                    <a:ext uri="{9D8B030D-6E8A-4147-A177-3AD203B41FA5}">
                      <a16:colId xmlns:a16="http://schemas.microsoft.com/office/drawing/2014/main" val="655335997"/>
                    </a:ext>
                  </a:extLst>
                </a:gridCol>
              </a:tblGrid>
              <a:tr h="568996">
                <a:tc gridSpan="13">
                  <a:txBody>
                    <a:bodyPr/>
                    <a:lstStyle/>
                    <a:p>
                      <a:pPr algn="ctr" fontAlgn="ctr"/>
                      <a:r>
                        <a:rPr lang="ja-JP" altLang="en-US" sz="1800" b="1" i="0" u="none" strike="noStrike" dirty="0">
                          <a:solidFill>
                            <a:srgbClr val="FFFFFF"/>
                          </a:solidFill>
                          <a:effectLst/>
                          <a:latin typeface="BIZ UDP明朝 Medium" panose="02020500000000000000" pitchFamily="18" charset="-128"/>
                          <a:ea typeface="BIZ UDP明朝 Medium" panose="02020500000000000000" pitchFamily="18" charset="-128"/>
                        </a:rPr>
                        <a:t>うつのみやＳＤＧｓ表彰２０２３　応募シート</a:t>
                      </a:r>
                      <a:endParaRPr lang="en-US" altLang="ja-JP" sz="1800" b="1" i="0" u="none" strike="noStrike" dirty="0">
                        <a:solidFill>
                          <a:srgbClr val="FFFFFF"/>
                        </a:solidFill>
                        <a:effectLst/>
                        <a:latin typeface="BIZ UDP明朝 Medium" panose="02020500000000000000" pitchFamily="18" charset="-128"/>
                        <a:ea typeface="BIZ UDP明朝 Medium" panose="020205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2465397"/>
                  </a:ext>
                </a:extLst>
              </a:tr>
              <a:tr h="293091">
                <a:tc>
                  <a:txBody>
                    <a:bodyPr/>
                    <a:lstStyle/>
                    <a:p>
                      <a:pPr algn="ctr" fontAlgn="b"/>
                      <a:r>
                        <a:rPr lang="ja-JP" altLang="en-US" sz="1200" b="0" i="0" u="none" strike="noStrike" dirty="0">
                          <a:solidFill>
                            <a:srgbClr val="000000"/>
                          </a:solidFill>
                          <a:effectLst/>
                          <a:latin typeface="ＭＳ 明朝" panose="02020609040205080304" pitchFamily="17" charset="-128"/>
                          <a:ea typeface="ＭＳ 明朝" panose="02020609040205080304" pitchFamily="17" charset="-128"/>
                        </a:rPr>
                        <a:t>フリガナ</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2">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88071873"/>
                  </a:ext>
                </a:extLst>
              </a:tr>
              <a:tr h="644799">
                <a:tc>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企業</a:t>
                      </a:r>
                      <a:b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b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団体名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2">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48478811"/>
                  </a:ext>
                </a:extLst>
              </a:tr>
              <a:tr h="337053">
                <a:tc rowSpan="2">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代表者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gridSpan="2">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職名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5">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ctr" fontAlgn="ctr"/>
                      <a:r>
                        <a:rPr lang="ja-JP" altLang="en-US" sz="1200" b="0" i="0" u="none" strike="noStrike" dirty="0">
                          <a:solidFill>
                            <a:srgbClr val="000000"/>
                          </a:solidFill>
                          <a:effectLst/>
                          <a:latin typeface="ＭＳ 明朝" panose="02020609040205080304" pitchFamily="17" charset="-128"/>
                          <a:ea typeface="ＭＳ 明朝" panose="02020609040205080304" pitchFamily="17" charset="-128"/>
                        </a:rPr>
                        <a:t>フリガナ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24253876"/>
                  </a:ext>
                </a:extLst>
              </a:tr>
              <a:tr h="337053">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氏名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02488632"/>
                  </a:ext>
                </a:extLst>
              </a:tr>
              <a:tr h="337053">
                <a:tc rowSpan="2">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担当者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gridSpan="2">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職名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5">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ctr"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フリガナ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65718996"/>
                  </a:ext>
                </a:extLst>
              </a:tr>
              <a:tr h="337053">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氏名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1791625"/>
                  </a:ext>
                </a:extLst>
              </a:tr>
              <a:tr h="366363">
                <a:tc rowSpan="2">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住所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a:solidFill>
                            <a:srgbClr val="000000"/>
                          </a:solidFill>
                          <a:effectLst/>
                          <a:latin typeface="ＭＳ 明朝" panose="02020609040205080304" pitchFamily="17" charset="-128"/>
                          <a:ea typeface="ＭＳ 明朝" panose="02020609040205080304" pitchFamily="17" charset="-128"/>
                        </a:rPr>
                        <a:t>〒</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ctr" fontAlgn="ctr"/>
                      <a:r>
                        <a:rPr lang="ja-JP" altLang="en-US" sz="14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DDEBF7"/>
                    </a:solidFill>
                  </a:tcPr>
                </a:tc>
                <a:tc hMerge="1">
                  <a:txBody>
                    <a:bodyPr/>
                    <a:lstStyle/>
                    <a:p>
                      <a:endParaRPr kumimoji="1" lang="ja-JP" altLang="en-US"/>
                    </a:p>
                  </a:txBody>
                  <a:tcPr/>
                </a:tc>
                <a:tc gridSpan="2">
                  <a:txBody>
                    <a:bodyPr/>
                    <a:lstStyle/>
                    <a:p>
                      <a:pPr algn="ctr" fontAlgn="ctr"/>
                      <a:r>
                        <a:rPr lang="ja-JP" altLang="en-US" sz="1400" b="0" i="0" u="none" strike="noStrike">
                          <a:solidFill>
                            <a:srgbClr val="000000"/>
                          </a:solidFill>
                          <a:effectLst/>
                          <a:latin typeface="ＭＳ 明朝" panose="02020609040205080304" pitchFamily="17" charset="-128"/>
                          <a:ea typeface="ＭＳ 明朝" panose="02020609040205080304" pitchFamily="17" charset="-128"/>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gridSpan="2">
                  <a:txBody>
                    <a:bodyPr/>
                    <a:lstStyle/>
                    <a:p>
                      <a:pPr algn="ctr" fontAlgn="ctr"/>
                      <a:r>
                        <a:rPr lang="ja-JP" altLang="en-US" sz="14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DDEBF7"/>
                    </a:solidFill>
                  </a:tcPr>
                </a:tc>
                <a:tc hMerge="1">
                  <a:txBody>
                    <a:bodyPr/>
                    <a:lstStyle/>
                    <a:p>
                      <a:endParaRPr kumimoji="1" lang="ja-JP" altLang="en-US"/>
                    </a:p>
                  </a:txBody>
                  <a:tcPr/>
                </a:tc>
                <a:tc>
                  <a:txBody>
                    <a:bodyPr/>
                    <a:lstStyle/>
                    <a:p>
                      <a:pPr algn="l" fontAlgn="ctr"/>
                      <a:r>
                        <a:rPr lang="ja-JP" altLang="en-US" sz="14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2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2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568888225"/>
                  </a:ext>
                </a:extLst>
              </a:tr>
              <a:tr h="410327">
                <a:tc v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宇都宮市</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9">
                  <a:txBody>
                    <a:bodyPr/>
                    <a:lstStyle/>
                    <a:p>
                      <a:pPr algn="l"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96433401"/>
                  </a:ext>
                </a:extLst>
              </a:tr>
              <a:tr h="366363">
                <a:tc rowSpan="2">
                  <a:txBody>
                    <a:bodyPr/>
                    <a:lstStyle/>
                    <a:p>
                      <a:pPr algn="ctr" fontAlgn="ctr"/>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連絡先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US" sz="1400" b="0" i="0" u="none" strike="noStrike">
                          <a:solidFill>
                            <a:srgbClr val="000000"/>
                          </a:solidFill>
                          <a:effectLst/>
                          <a:latin typeface="ＭＳ 明朝" panose="02020609040205080304" pitchFamily="17" charset="-128"/>
                          <a:ea typeface="ＭＳ 明朝" panose="02020609040205080304" pitchFamily="17" charset="-128"/>
                        </a:rPr>
                        <a:t>TEL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b"/>
                      <a:r>
                        <a:rPr lang="ja-JP" altLang="en-US" sz="14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a:txBody>
                    <a:bodyPr/>
                    <a:lstStyle/>
                    <a:p>
                      <a:pPr algn="ctr" fontAlgn="ctr"/>
                      <a:r>
                        <a:rPr lang="ja-JP" altLang="en-US" sz="1400" b="0" i="0" u="none" strike="noStrike">
                          <a:solidFill>
                            <a:srgbClr val="000000"/>
                          </a:solidFill>
                          <a:effectLst/>
                          <a:latin typeface="ＭＳ 明朝" panose="02020609040205080304" pitchFamily="17" charset="-128"/>
                          <a:ea typeface="ＭＳ 明朝" panose="02020609040205080304" pitchFamily="17" charset="-128"/>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400" b="0" i="0" u="none" strike="noStrike">
                          <a:solidFill>
                            <a:srgbClr val="000000"/>
                          </a:solidFill>
                          <a:effectLst/>
                          <a:latin typeface="ＭＳ 明朝" panose="02020609040205080304" pitchFamily="17" charset="-128"/>
                          <a:ea typeface="ＭＳ 明朝" panose="02020609040205080304" pitchFamily="17" charset="-128"/>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ja-JP" altLang="en-US" sz="12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ja-JP" altLang="en-US" sz="12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25297568"/>
                  </a:ext>
                </a:extLst>
              </a:tr>
              <a:tr h="366363">
                <a:tc vMerge="1">
                  <a:txBody>
                    <a:bodyPr/>
                    <a:lstStyle/>
                    <a:p>
                      <a:endParaRPr kumimoji="1" lang="ja-JP" altLang="en-US"/>
                    </a:p>
                  </a:txBody>
                  <a:tcPr/>
                </a:tc>
                <a:tc gridSpan="2">
                  <a:txBody>
                    <a:bodyPr/>
                    <a:lstStyle/>
                    <a:p>
                      <a:pPr algn="ctr" fontAlgn="b"/>
                      <a:r>
                        <a:rPr lang="en-US" sz="1400" b="0" i="0" u="none" strike="noStrike">
                          <a:solidFill>
                            <a:srgbClr val="000000"/>
                          </a:solidFill>
                          <a:effectLst/>
                          <a:latin typeface="ＭＳ 明朝" panose="02020609040205080304" pitchFamily="17" charset="-128"/>
                          <a:ea typeface="ＭＳ 明朝" panose="02020609040205080304" pitchFamily="17" charset="-128"/>
                        </a:rPr>
                        <a:t>E-mail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10">
                  <a:txBody>
                    <a:bodyPr/>
                    <a:lstStyle/>
                    <a:p>
                      <a:pPr algn="ctr" fontAlgn="b"/>
                      <a:r>
                        <a:rPr lang="ja-JP" altLang="en-US" sz="14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7600406"/>
                  </a:ext>
                </a:extLst>
              </a:tr>
            </a:tbl>
          </a:graphicData>
        </a:graphic>
      </p:graphicFrame>
      <p:sp>
        <p:nvSpPr>
          <p:cNvPr id="2" name="テキスト ボックス 1">
            <a:extLst>
              <a:ext uri="{FF2B5EF4-FFF2-40B4-BE49-F238E27FC236}">
                <a16:creationId xmlns:a16="http://schemas.microsoft.com/office/drawing/2014/main" id="{6F8B1AC6-7671-49EA-8B19-049092DDF2EA}"/>
              </a:ext>
            </a:extLst>
          </p:cNvPr>
          <p:cNvSpPr txBox="1"/>
          <p:nvPr/>
        </p:nvSpPr>
        <p:spPr>
          <a:xfrm>
            <a:off x="0" y="4468668"/>
            <a:ext cx="8815388" cy="338554"/>
          </a:xfrm>
          <a:prstGeom prst="rect">
            <a:avLst/>
          </a:prstGeom>
          <a:noFill/>
        </p:spPr>
        <p:txBody>
          <a:bodyPr wrap="square" rtlCol="0">
            <a:spAutoFit/>
          </a:bodyPr>
          <a:lstStyle/>
          <a:p>
            <a:r>
              <a:rPr kumimoji="1" lang="en-US" altLang="ja-JP" sz="1600" dirty="0">
                <a:latin typeface="ＭＳ 明朝" panose="02020609040205080304" pitchFamily="17" charset="-128"/>
                <a:ea typeface="ＭＳ 明朝" panose="02020609040205080304" pitchFamily="17" charset="-128"/>
              </a:rPr>
              <a:t>※</a:t>
            </a:r>
            <a:r>
              <a:rPr kumimoji="1" lang="ja-JP" altLang="en-US" sz="1600" dirty="0">
                <a:latin typeface="ＭＳ 明朝" panose="02020609040205080304" pitchFamily="17" charset="-128"/>
                <a:ea typeface="ＭＳ 明朝" panose="02020609040205080304" pitchFamily="17" charset="-128"/>
              </a:rPr>
              <a:t>　応募した取組を行う事業体数について単独か複数のどちらかに〇をつけてください。</a:t>
            </a:r>
          </a:p>
        </p:txBody>
      </p:sp>
      <p:sp>
        <p:nvSpPr>
          <p:cNvPr id="6" name="テキスト ボックス 5">
            <a:extLst>
              <a:ext uri="{FF2B5EF4-FFF2-40B4-BE49-F238E27FC236}">
                <a16:creationId xmlns:a16="http://schemas.microsoft.com/office/drawing/2014/main" id="{9114B822-70C2-4F51-BEC2-6FEA4335E3B0}"/>
              </a:ext>
            </a:extLst>
          </p:cNvPr>
          <p:cNvSpPr txBox="1"/>
          <p:nvPr/>
        </p:nvSpPr>
        <p:spPr>
          <a:xfrm>
            <a:off x="328612" y="4898676"/>
            <a:ext cx="1628775" cy="338554"/>
          </a:xfrm>
          <a:prstGeom prst="rect">
            <a:avLst/>
          </a:prstGeom>
          <a:noFill/>
        </p:spPr>
        <p:txBody>
          <a:bodyPr wrap="square" rtlCol="0">
            <a:spAutoFit/>
          </a:bodyPr>
          <a:lstStyle/>
          <a:p>
            <a:r>
              <a:rPr kumimoji="1" lang="ja-JP" altLang="en-US" sz="1600" dirty="0">
                <a:latin typeface="ＭＳ 明朝" panose="02020609040205080304" pitchFamily="17" charset="-128"/>
                <a:ea typeface="ＭＳ 明朝" panose="02020609040205080304" pitchFamily="17" charset="-128"/>
              </a:rPr>
              <a:t>（単独・複数）</a:t>
            </a:r>
          </a:p>
        </p:txBody>
      </p:sp>
      <p:sp>
        <p:nvSpPr>
          <p:cNvPr id="3" name="楕円 2">
            <a:extLst>
              <a:ext uri="{FF2B5EF4-FFF2-40B4-BE49-F238E27FC236}">
                <a16:creationId xmlns:a16="http://schemas.microsoft.com/office/drawing/2014/main" id="{962DEDA5-9C00-46DA-9C1A-A471D9CF32DF}"/>
              </a:ext>
            </a:extLst>
          </p:cNvPr>
          <p:cNvSpPr/>
          <p:nvPr/>
        </p:nvSpPr>
        <p:spPr>
          <a:xfrm>
            <a:off x="-528636" y="4931306"/>
            <a:ext cx="528636" cy="33855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302B69B3-82C3-48A9-9474-517D5E778AB7}"/>
              </a:ext>
            </a:extLst>
          </p:cNvPr>
          <p:cNvSpPr txBox="1"/>
          <p:nvPr/>
        </p:nvSpPr>
        <p:spPr>
          <a:xfrm>
            <a:off x="0" y="5302489"/>
            <a:ext cx="8815388" cy="338554"/>
          </a:xfrm>
          <a:prstGeom prst="rect">
            <a:avLst/>
          </a:prstGeom>
          <a:noFill/>
        </p:spPr>
        <p:txBody>
          <a:bodyPr wrap="square" rtlCol="0">
            <a:spAutoFit/>
          </a:bodyPr>
          <a:lstStyle/>
          <a:p>
            <a:r>
              <a:rPr kumimoji="1" lang="en-US" altLang="ja-JP" sz="1600" dirty="0">
                <a:latin typeface="ＭＳ 明朝" panose="02020609040205080304" pitchFamily="17" charset="-128"/>
                <a:ea typeface="ＭＳ 明朝" panose="02020609040205080304" pitchFamily="17" charset="-128"/>
              </a:rPr>
              <a:t>※</a:t>
            </a:r>
            <a:r>
              <a:rPr kumimoji="1" lang="ja-JP" altLang="en-US" sz="1600" dirty="0">
                <a:latin typeface="ＭＳ 明朝" panose="02020609040205080304" pitchFamily="17" charset="-128"/>
                <a:ea typeface="ＭＳ 明朝" panose="02020609040205080304" pitchFamily="17" charset="-128"/>
              </a:rPr>
              <a:t>　複数の場合は，本スライドをコピーの上，事業者等の情報について記入をしてください。</a:t>
            </a:r>
            <a:endParaRPr kumimoji="1" lang="en-US" altLang="ja-JP" sz="1600" dirty="0">
              <a:latin typeface="ＭＳ 明朝" panose="02020609040205080304" pitchFamily="17" charset="-128"/>
              <a:ea typeface="ＭＳ 明朝" panose="02020609040205080304" pitchFamily="17" charset="-128"/>
            </a:endParaRPr>
          </a:p>
        </p:txBody>
      </p:sp>
      <p:sp>
        <p:nvSpPr>
          <p:cNvPr id="8" name="正方形/長方形 7">
            <a:extLst>
              <a:ext uri="{FF2B5EF4-FFF2-40B4-BE49-F238E27FC236}">
                <a16:creationId xmlns:a16="http://schemas.microsoft.com/office/drawing/2014/main" id="{39ABE534-4A59-4E96-97F4-757594B16D27}"/>
              </a:ext>
            </a:extLst>
          </p:cNvPr>
          <p:cNvSpPr/>
          <p:nvPr/>
        </p:nvSpPr>
        <p:spPr>
          <a:xfrm>
            <a:off x="8204721" y="53644"/>
            <a:ext cx="830098" cy="466211"/>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kern="100" dirty="0">
                <a:ea typeface="ＭＳ 明朝" panose="02020609040205080304" pitchFamily="17" charset="-128"/>
                <a:cs typeface="Times New Roman" panose="02020603050405020304" pitchFamily="18" charset="0"/>
              </a:rPr>
              <a:t>別紙</a:t>
            </a:r>
            <a:endParaRPr lang="ja-JP" sz="1400" kern="100" dirty="0">
              <a:effectLst/>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86378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タイトル 1"/>
          <p:cNvSpPr txBox="1">
            <a:spLocks/>
          </p:cNvSpPr>
          <p:nvPr/>
        </p:nvSpPr>
        <p:spPr>
          <a:xfrm>
            <a:off x="5470" y="53498"/>
            <a:ext cx="9026287" cy="438383"/>
          </a:xfrm>
          <a:prstGeom prst="rect">
            <a:avLst/>
          </a:prstGeom>
          <a:noFill/>
        </p:spPr>
        <p:txBody>
          <a:bodyPr anchor="ctr" anchorCtr="0">
            <a:normAutofit/>
          </a:bodyPr>
          <a:lstStyle>
            <a:defPPr>
              <a:defRPr lang="ja-JP"/>
            </a:defPPr>
            <a:lvl1pPr algn="ctr">
              <a:lnSpc>
                <a:spcPct val="90000"/>
              </a:lnSpc>
              <a:spcBef>
                <a:spcPct val="0"/>
              </a:spcBef>
              <a:buNone/>
              <a:defRPr sz="2800">
                <a:solidFill>
                  <a:schemeClr val="bg1"/>
                </a:solidFill>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defRPr/>
            </a:pPr>
            <a:r>
              <a:rPr lang="ja-JP" altLang="en-US" sz="2400" b="1" dirty="0">
                <a:solidFill>
                  <a:schemeClr val="tx1"/>
                </a:solidFill>
                <a:latin typeface="Meiryo UI" panose="020B0604030504040204" pitchFamily="50" charset="-128"/>
                <a:ea typeface="Meiryo UI" panose="020B0604030504040204" pitchFamily="50" charset="-128"/>
              </a:rPr>
              <a:t>タイトル</a:t>
            </a:r>
            <a:r>
              <a:rPr kumimoji="0" lang="ja-JP" altLang="en-US" sz="2400" b="1" i="0" u="none" strike="noStrike" kern="1200" cap="none" spc="0" normalizeH="0" baseline="0" noProof="0" dirty="0">
                <a:ln>
                  <a:noFill/>
                </a:ln>
                <a:solidFill>
                  <a:srgbClr val="067CA6"/>
                </a:solidFill>
                <a:effectLst/>
                <a:uLnTx/>
                <a:uFillTx/>
                <a:latin typeface="Meiryo UI" panose="020B0604030504040204" pitchFamily="50" charset="-128"/>
                <a:ea typeface="Meiryo UI" panose="020B0604030504040204" pitchFamily="50" charset="-128"/>
              </a:rPr>
              <a:t>　</a:t>
            </a:r>
            <a:endParaRPr kumimoji="0" lang="en-US" altLang="ja-JP" sz="2400" b="1" i="0" u="none" strike="noStrike" kern="1200" cap="none" spc="0" normalizeH="0" baseline="0" noProof="0" dirty="0">
              <a:ln>
                <a:noFill/>
              </a:ln>
              <a:solidFill>
                <a:srgbClr val="067CA6"/>
              </a:solidFill>
              <a:effectLst/>
              <a:uLnTx/>
              <a:uFillTx/>
              <a:latin typeface="Meiryo UI" panose="020B0604030504040204" pitchFamily="50" charset="-128"/>
              <a:ea typeface="Meiryo UI" panose="020B0604030504040204" pitchFamily="50" charset="-128"/>
            </a:endParaRPr>
          </a:p>
        </p:txBody>
      </p:sp>
      <p:cxnSp>
        <p:nvCxnSpPr>
          <p:cNvPr id="34" name="直線コネクタ 33"/>
          <p:cNvCxnSpPr/>
          <p:nvPr/>
        </p:nvCxnSpPr>
        <p:spPr>
          <a:xfrm>
            <a:off x="0" y="522485"/>
            <a:ext cx="9144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線吹き出し 1 (枠付き) 4"/>
          <p:cNvSpPr/>
          <p:nvPr/>
        </p:nvSpPr>
        <p:spPr>
          <a:xfrm>
            <a:off x="9447784" y="104314"/>
            <a:ext cx="3014664" cy="682928"/>
          </a:xfrm>
          <a:prstGeom prst="borderCallout1">
            <a:avLst>
              <a:gd name="adj1" fmla="val 53072"/>
              <a:gd name="adj2" fmla="val 430"/>
              <a:gd name="adj3" fmla="val 33760"/>
              <a:gd name="adj4" fmla="val -15137"/>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取組のタイトルを記入してください。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u="sng" dirty="0">
                <a:solidFill>
                  <a:srgbClr val="FF0000"/>
                </a:solidFill>
                <a:latin typeface="Meiryo UI" panose="020B0604030504040204" pitchFamily="50" charset="-128"/>
                <a:ea typeface="Meiryo UI" panose="020B0604030504040204" pitchFamily="50" charset="-128"/>
              </a:rPr>
              <a:t>「タイトル」は削除してご提出</a:t>
            </a:r>
            <a:r>
              <a:rPr kumimoji="1" lang="ja-JP" altLang="en-US" sz="1400" dirty="0">
                <a:solidFill>
                  <a:prstClr val="black"/>
                </a:solidFill>
                <a:latin typeface="Meiryo UI" panose="020B0604030504040204" pitchFamily="50" charset="-128"/>
                <a:ea typeface="Meiryo UI" panose="020B0604030504040204" pitchFamily="50" charset="-128"/>
              </a:rPr>
              <a:t>ください</a:t>
            </a:r>
            <a:r>
              <a:rPr kumimoji="1" lang="ja-JP" altLang="en-US" sz="1400" dirty="0">
                <a:solidFill>
                  <a:schemeClr val="tx1"/>
                </a:solidFill>
                <a:latin typeface="Meiryo UI" panose="020B0604030504040204" pitchFamily="50" charset="-128"/>
                <a:ea typeface="Meiryo UI" panose="020B0604030504040204" pitchFamily="50" charset="-128"/>
              </a:rPr>
              <a:t>。</a:t>
            </a:r>
          </a:p>
        </p:txBody>
      </p:sp>
      <p:sp>
        <p:nvSpPr>
          <p:cNvPr id="38" name="線吹き出し 1 (枠付き) 37"/>
          <p:cNvSpPr/>
          <p:nvPr/>
        </p:nvSpPr>
        <p:spPr>
          <a:xfrm>
            <a:off x="9447785" y="1923714"/>
            <a:ext cx="3014663" cy="532467"/>
          </a:xfrm>
          <a:prstGeom prst="borderCallout1">
            <a:avLst>
              <a:gd name="adj1" fmla="val 11022"/>
              <a:gd name="adj2" fmla="val 909"/>
              <a:gd name="adj3" fmla="val 7325"/>
              <a:gd name="adj4" fmla="val -14659"/>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どのような取組を行っているか概要を記入してください。</a:t>
            </a:r>
          </a:p>
        </p:txBody>
      </p:sp>
      <p:grpSp>
        <p:nvGrpSpPr>
          <p:cNvPr id="6" name="グループ化 5"/>
          <p:cNvGrpSpPr/>
          <p:nvPr/>
        </p:nvGrpSpPr>
        <p:grpSpPr>
          <a:xfrm>
            <a:off x="-3352938" y="30767"/>
            <a:ext cx="3109800" cy="1785748"/>
            <a:chOff x="-3289092" y="157965"/>
            <a:chExt cx="3109800" cy="1785748"/>
          </a:xfrm>
        </p:grpSpPr>
        <p:sp>
          <p:nvSpPr>
            <p:cNvPr id="31" name="正方形/長方形 30">
              <a:extLst>
                <a:ext uri="{FF2B5EF4-FFF2-40B4-BE49-F238E27FC236}">
                  <a16:creationId xmlns:a16="http://schemas.microsoft.com/office/drawing/2014/main" id="{B626A8F7-7E57-4A47-A52D-63FDFE7F2401}"/>
                </a:ext>
              </a:extLst>
            </p:cNvPr>
            <p:cNvSpPr/>
            <p:nvPr/>
          </p:nvSpPr>
          <p:spPr>
            <a:xfrm>
              <a:off x="-3289092" y="914440"/>
              <a:ext cx="3082954" cy="376525"/>
            </a:xfrm>
            <a:prstGeom prst="rect">
              <a:avLst/>
            </a:prstGeom>
            <a:solidFill>
              <a:schemeClr val="bg1"/>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記入は全て「</a:t>
              </a:r>
              <a:r>
                <a:rPr kumimoji="1" lang="ja-JP" altLang="en-US" sz="1400" b="1" u="sng" dirty="0">
                  <a:solidFill>
                    <a:srgbClr val="FF0000"/>
                  </a:solidFill>
                  <a:latin typeface="Meiryo UI" panose="020B0604030504040204" pitchFamily="50" charset="-128"/>
                  <a:ea typeface="Meiryo UI" panose="020B0604030504040204" pitchFamily="50" charset="-128"/>
                </a:rPr>
                <a:t>です・ます調</a:t>
              </a:r>
              <a:r>
                <a:rPr kumimoji="1" lang="ja-JP" altLang="en-US" sz="14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でお願いします。</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8" name="正方形/長方形 27">
              <a:extLst>
                <a:ext uri="{FF2B5EF4-FFF2-40B4-BE49-F238E27FC236}">
                  <a16:creationId xmlns:a16="http://schemas.microsoft.com/office/drawing/2014/main" id="{B626A8F7-7E57-4A47-A52D-63FDFE7F2401}"/>
                </a:ext>
              </a:extLst>
            </p:cNvPr>
            <p:cNvSpPr/>
            <p:nvPr/>
          </p:nvSpPr>
          <p:spPr>
            <a:xfrm>
              <a:off x="-3264380" y="1386886"/>
              <a:ext cx="3082954" cy="556827"/>
            </a:xfrm>
            <a:prstGeom prst="rect">
              <a:avLst/>
            </a:prstGeom>
            <a:solidFill>
              <a:schemeClr val="bg1"/>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latin typeface="Meiryo UI" panose="020B0604030504040204" pitchFamily="50" charset="-128"/>
                  <a:ea typeface="Meiryo UI" panose="020B0604030504040204" pitchFamily="50" charset="-128"/>
                </a:rPr>
                <a:t>記載内容は枠内に収めてください</a:t>
              </a:r>
              <a:r>
                <a:rPr kumimoji="1" lang="ja-JP" altLang="en-US" sz="1200" dirty="0">
                  <a:solidFill>
                    <a:srgbClr val="FF0000"/>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フォント「</a:t>
              </a:r>
              <a:r>
                <a:rPr kumimoji="1" lang="en-US" altLang="ja-JP" sz="1200" dirty="0" err="1">
                  <a:solidFill>
                    <a:schemeClr val="tx1"/>
                  </a:solidFill>
                  <a:latin typeface="Meiryo UI" panose="020B0604030504040204" pitchFamily="50" charset="-128"/>
                  <a:ea typeface="Meiryo UI" panose="020B0604030504040204" pitchFamily="50" charset="-128"/>
                </a:rPr>
                <a:t>Meiryo</a:t>
              </a:r>
              <a:r>
                <a:rPr kumimoji="1" lang="en-US" altLang="ja-JP" sz="1200" dirty="0">
                  <a:solidFill>
                    <a:schemeClr val="tx1"/>
                  </a:solidFill>
                  <a:latin typeface="Meiryo UI" panose="020B0604030504040204" pitchFamily="50" charset="-128"/>
                  <a:ea typeface="Meiryo UI" panose="020B0604030504040204" pitchFamily="50" charset="-128"/>
                </a:rPr>
                <a:t> UI</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0F41CECA-3D85-4DB2-94FB-FB5822186523}"/>
                </a:ext>
              </a:extLst>
            </p:cNvPr>
            <p:cNvSpPr txBox="1"/>
            <p:nvPr/>
          </p:nvSpPr>
          <p:spPr>
            <a:xfrm>
              <a:off x="-3264380" y="157965"/>
              <a:ext cx="3085088" cy="646331"/>
            </a:xfrm>
            <a:prstGeom prst="rect">
              <a:avLst/>
            </a:prstGeom>
            <a:solidFill>
              <a:schemeClr val="bg1"/>
            </a:solidFill>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noProof="0" dirty="0">
                  <a:solidFill>
                    <a:prstClr val="black"/>
                  </a:solidFill>
                  <a:latin typeface="Meiryo UI" panose="020B0604030504040204" pitchFamily="50" charset="-128"/>
                  <a:ea typeface="Meiryo UI" panose="020B0604030504040204" pitchFamily="50" charset="-128"/>
                </a:rPr>
                <a:t>本応募シートは、事例集に掲載を行う場合があります。写真や図等を貼付される際には、肖像権、著作権侵害に該当しないようご注意ください。</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
        <p:nvSpPr>
          <p:cNvPr id="8" name="四角形: 角度付き 7">
            <a:extLst>
              <a:ext uri="{FF2B5EF4-FFF2-40B4-BE49-F238E27FC236}">
                <a16:creationId xmlns:a16="http://schemas.microsoft.com/office/drawing/2014/main" id="{A1BA4853-6CB9-4E24-A33E-C22EDBEEF549}"/>
              </a:ext>
            </a:extLst>
          </p:cNvPr>
          <p:cNvSpPr/>
          <p:nvPr/>
        </p:nvSpPr>
        <p:spPr>
          <a:xfrm>
            <a:off x="83973" y="577344"/>
            <a:ext cx="8929924" cy="682928"/>
          </a:xfrm>
          <a:prstGeom prst="bevel">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事業者・団体名</a:t>
            </a:r>
          </a:p>
        </p:txBody>
      </p:sp>
      <p:sp>
        <p:nvSpPr>
          <p:cNvPr id="23" name="線吹き出し 1 (枠付き) 37">
            <a:extLst>
              <a:ext uri="{FF2B5EF4-FFF2-40B4-BE49-F238E27FC236}">
                <a16:creationId xmlns:a16="http://schemas.microsoft.com/office/drawing/2014/main" id="{75FA8DE0-5767-4090-A35F-2750CC168B66}"/>
              </a:ext>
            </a:extLst>
          </p:cNvPr>
          <p:cNvSpPr/>
          <p:nvPr/>
        </p:nvSpPr>
        <p:spPr>
          <a:xfrm>
            <a:off x="9447784" y="6131432"/>
            <a:ext cx="3014663" cy="769599"/>
          </a:xfrm>
          <a:prstGeom prst="borderCallout1">
            <a:avLst>
              <a:gd name="adj1" fmla="val 11022"/>
              <a:gd name="adj2" fmla="val 909"/>
              <a:gd name="adj3" fmla="val 7325"/>
              <a:gd name="adj4" fmla="val -14659"/>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a:r>
              <a:rPr kumimoji="1" lang="ja-JP" altLang="en-US" sz="1400" dirty="0">
                <a:solidFill>
                  <a:schemeClr val="tx1"/>
                </a:solidFill>
                <a:latin typeface="Meiryo UI" panose="020B0604030504040204" pitchFamily="50" charset="-128"/>
                <a:ea typeface="Meiryo UI" panose="020B0604030504040204" pitchFamily="50" charset="-128"/>
              </a:rPr>
              <a:t>取組内容について、図表（取組イメージ図や体制図、写真等）を挿入してください。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線吹き出し 1 (枠付き) 4">
            <a:extLst>
              <a:ext uri="{FF2B5EF4-FFF2-40B4-BE49-F238E27FC236}">
                <a16:creationId xmlns:a16="http://schemas.microsoft.com/office/drawing/2014/main" id="{F205FE4F-90EA-4647-991C-D14DF9DAC47F}"/>
              </a:ext>
            </a:extLst>
          </p:cNvPr>
          <p:cNvSpPr/>
          <p:nvPr/>
        </p:nvSpPr>
        <p:spPr>
          <a:xfrm>
            <a:off x="9647810" y="1146321"/>
            <a:ext cx="3014664" cy="341464"/>
          </a:xfrm>
          <a:prstGeom prst="borderCallout1">
            <a:avLst>
              <a:gd name="adj1" fmla="val 53072"/>
              <a:gd name="adj2" fmla="val 430"/>
              <a:gd name="adj3" fmla="val 33760"/>
              <a:gd name="adj4" fmla="val -15137"/>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事業者・団体名を記入してください。</a:t>
            </a:r>
          </a:p>
        </p:txBody>
      </p:sp>
      <p:graphicFrame>
        <p:nvGraphicFramePr>
          <p:cNvPr id="11" name="表 10">
            <a:extLst>
              <a:ext uri="{FF2B5EF4-FFF2-40B4-BE49-F238E27FC236}">
                <a16:creationId xmlns:a16="http://schemas.microsoft.com/office/drawing/2014/main" id="{3C98C410-BC3B-442F-9A62-AE26BA09709B}"/>
              </a:ext>
            </a:extLst>
          </p:cNvPr>
          <p:cNvGraphicFramePr>
            <a:graphicFrameLocks noGrp="1"/>
          </p:cNvGraphicFramePr>
          <p:nvPr>
            <p:extLst>
              <p:ext uri="{D42A27DB-BD31-4B8C-83A1-F6EECF244321}">
                <p14:modId xmlns:p14="http://schemas.microsoft.com/office/powerpoint/2010/main" val="52053308"/>
              </p:ext>
            </p:extLst>
          </p:nvPr>
        </p:nvGraphicFramePr>
        <p:xfrm>
          <a:off x="115815" y="1344880"/>
          <a:ext cx="8898082" cy="1815882"/>
        </p:xfrm>
        <a:graphic>
          <a:graphicData uri="http://schemas.openxmlformats.org/drawingml/2006/table">
            <a:tbl>
              <a:tblPr firstRow="1" bandRow="1"/>
              <a:tblGrid>
                <a:gridCol w="1176803">
                  <a:extLst>
                    <a:ext uri="{9D8B030D-6E8A-4147-A177-3AD203B41FA5}">
                      <a16:colId xmlns:a16="http://schemas.microsoft.com/office/drawing/2014/main" val="1154526477"/>
                    </a:ext>
                  </a:extLst>
                </a:gridCol>
                <a:gridCol w="7721279">
                  <a:extLst>
                    <a:ext uri="{9D8B030D-6E8A-4147-A177-3AD203B41FA5}">
                      <a16:colId xmlns:a16="http://schemas.microsoft.com/office/drawing/2014/main" val="1809200460"/>
                    </a:ext>
                  </a:extLst>
                </a:gridCol>
              </a:tblGrid>
              <a:tr h="18158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１</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取組概要</a:t>
                      </a:r>
                    </a:p>
                  </a:txBody>
                  <a:tcPr>
                    <a:solidFill>
                      <a:schemeClr val="accent6">
                        <a:lumMod val="20000"/>
                        <a:lumOff val="80000"/>
                      </a:schemeClr>
                    </a:solidFill>
                  </a:tcPr>
                </a:tc>
                <a:tc>
                  <a:txBody>
                    <a:bodyPr/>
                    <a:lstStyle/>
                    <a:p>
                      <a:endParaRPr kumimoji="1" lang="en-US" altLang="ja-JP" sz="14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760612569"/>
                  </a:ext>
                </a:extLst>
              </a:tr>
            </a:tbl>
          </a:graphicData>
        </a:graphic>
      </p:graphicFrame>
      <p:graphicFrame>
        <p:nvGraphicFramePr>
          <p:cNvPr id="12" name="表 11">
            <a:extLst>
              <a:ext uri="{FF2B5EF4-FFF2-40B4-BE49-F238E27FC236}">
                <a16:creationId xmlns:a16="http://schemas.microsoft.com/office/drawing/2014/main" id="{C720B166-9A5F-40AB-91CB-B6D0030D85CD}"/>
              </a:ext>
            </a:extLst>
          </p:cNvPr>
          <p:cNvGraphicFramePr>
            <a:graphicFrameLocks noGrp="1"/>
          </p:cNvGraphicFramePr>
          <p:nvPr>
            <p:extLst>
              <p:ext uri="{D42A27DB-BD31-4B8C-83A1-F6EECF244321}">
                <p14:modId xmlns:p14="http://schemas.microsoft.com/office/powerpoint/2010/main" val="1977763208"/>
              </p:ext>
            </p:extLst>
          </p:nvPr>
        </p:nvGraphicFramePr>
        <p:xfrm>
          <a:off x="115816" y="3251058"/>
          <a:ext cx="8898082" cy="3524867"/>
        </p:xfrm>
        <a:graphic>
          <a:graphicData uri="http://schemas.openxmlformats.org/drawingml/2006/table">
            <a:tbl>
              <a:tblPr firstRow="1" bandRow="1"/>
              <a:tblGrid>
                <a:gridCol w="8898082">
                  <a:extLst>
                    <a:ext uri="{9D8B030D-6E8A-4147-A177-3AD203B41FA5}">
                      <a16:colId xmlns:a16="http://schemas.microsoft.com/office/drawing/2014/main" val="2542753926"/>
                    </a:ext>
                  </a:extLst>
                </a:gridCol>
              </a:tblGrid>
              <a:tr h="308916">
                <a:tc>
                  <a:txBody>
                    <a:bodyPr/>
                    <a:lstStyle/>
                    <a:p>
                      <a:r>
                        <a:rPr kumimoji="1" lang="ja-JP" altLang="en-US" sz="1400" b="1" dirty="0">
                          <a:latin typeface="Meiryo UI" panose="020B0604030504040204" pitchFamily="50" charset="-128"/>
                          <a:ea typeface="Meiryo UI" panose="020B0604030504040204" pitchFamily="50" charset="-128"/>
                        </a:rPr>
                        <a:t>２</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取組のイメージ</a:t>
                      </a:r>
                    </a:p>
                  </a:txBody>
                  <a:tcPr>
                    <a:solidFill>
                      <a:schemeClr val="accent6">
                        <a:lumMod val="20000"/>
                        <a:lumOff val="80000"/>
                      </a:schemeClr>
                    </a:solidFill>
                  </a:tcPr>
                </a:tc>
                <a:extLst>
                  <a:ext uri="{0D108BD9-81ED-4DB2-BD59-A6C34878D82A}">
                    <a16:rowId xmlns:a16="http://schemas.microsoft.com/office/drawing/2014/main" val="1210529889"/>
                  </a:ext>
                </a:extLst>
              </a:tr>
              <a:tr h="3215951">
                <a:tc>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41179823"/>
                  </a:ext>
                </a:extLst>
              </a:tr>
            </a:tbl>
          </a:graphicData>
        </a:graphic>
      </p:graphicFrame>
    </p:spTree>
    <p:extLst>
      <p:ext uri="{BB962C8B-B14F-4D97-AF65-F5344CB8AC3E}">
        <p14:creationId xmlns:p14="http://schemas.microsoft.com/office/powerpoint/2010/main" val="3065027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a:extLst>
              <a:ext uri="{FF2B5EF4-FFF2-40B4-BE49-F238E27FC236}">
                <a16:creationId xmlns:a16="http://schemas.microsoft.com/office/drawing/2014/main" id="{9423BFF6-FCF6-43C0-8C03-76434A4368D2}"/>
              </a:ext>
            </a:extLst>
          </p:cNvPr>
          <p:cNvGraphicFramePr>
            <a:graphicFrameLocks noGrp="1"/>
          </p:cNvGraphicFramePr>
          <p:nvPr>
            <p:extLst>
              <p:ext uri="{D42A27DB-BD31-4B8C-83A1-F6EECF244321}">
                <p14:modId xmlns:p14="http://schemas.microsoft.com/office/powerpoint/2010/main" val="4207083299"/>
              </p:ext>
            </p:extLst>
          </p:nvPr>
        </p:nvGraphicFramePr>
        <p:xfrm>
          <a:off x="128901" y="100639"/>
          <a:ext cx="5687732" cy="2655698"/>
        </p:xfrm>
        <a:graphic>
          <a:graphicData uri="http://schemas.openxmlformats.org/drawingml/2006/table">
            <a:tbl>
              <a:tblPr firstRow="1" bandRow="1"/>
              <a:tblGrid>
                <a:gridCol w="5687732">
                  <a:extLst>
                    <a:ext uri="{9D8B030D-6E8A-4147-A177-3AD203B41FA5}">
                      <a16:colId xmlns:a16="http://schemas.microsoft.com/office/drawing/2014/main" val="2542753926"/>
                    </a:ext>
                  </a:extLst>
                </a:gridCol>
              </a:tblGrid>
              <a:tr h="317112">
                <a:tc>
                  <a:txBody>
                    <a:bodyPr/>
                    <a:lstStyle/>
                    <a:p>
                      <a:r>
                        <a:rPr kumimoji="1" lang="ja-JP" altLang="en-US" sz="1400" b="1" dirty="0">
                          <a:latin typeface="Meiryo UI" panose="020B0604030504040204" pitchFamily="50" charset="-128"/>
                          <a:ea typeface="Meiryo UI" panose="020B0604030504040204" pitchFamily="50" charset="-128"/>
                        </a:rPr>
                        <a:t>３</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取組が開始されたきっかけと経過</a:t>
                      </a:r>
                    </a:p>
                  </a:txBody>
                  <a:tcPr>
                    <a:solidFill>
                      <a:schemeClr val="accent6">
                        <a:lumMod val="20000"/>
                        <a:lumOff val="80000"/>
                      </a:schemeClr>
                    </a:solidFill>
                  </a:tcPr>
                </a:tc>
                <a:extLst>
                  <a:ext uri="{0D108BD9-81ED-4DB2-BD59-A6C34878D82A}">
                    <a16:rowId xmlns:a16="http://schemas.microsoft.com/office/drawing/2014/main" val="1210529889"/>
                  </a:ext>
                </a:extLst>
              </a:tr>
              <a:tr h="2338586">
                <a:tc>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41179823"/>
                  </a:ext>
                </a:extLst>
              </a:tr>
            </a:tbl>
          </a:graphicData>
        </a:graphic>
      </p:graphicFrame>
      <p:sp>
        <p:nvSpPr>
          <p:cNvPr id="12" name="線吹き出し 1 (枠付き) 37">
            <a:extLst>
              <a:ext uri="{FF2B5EF4-FFF2-40B4-BE49-F238E27FC236}">
                <a16:creationId xmlns:a16="http://schemas.microsoft.com/office/drawing/2014/main" id="{C9953309-33C3-4187-9780-50FEDF7FC509}"/>
              </a:ext>
            </a:extLst>
          </p:cNvPr>
          <p:cNvSpPr/>
          <p:nvPr/>
        </p:nvSpPr>
        <p:spPr>
          <a:xfrm>
            <a:off x="9350531" y="2311739"/>
            <a:ext cx="3014663" cy="594685"/>
          </a:xfrm>
          <a:prstGeom prst="borderCallout1">
            <a:avLst>
              <a:gd name="adj1" fmla="val 11022"/>
              <a:gd name="adj2" fmla="val 909"/>
              <a:gd name="adj3" fmla="val 7325"/>
              <a:gd name="adj4" fmla="val -14659"/>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a:r>
              <a:rPr kumimoji="1" lang="ja-JP" altLang="en-US" sz="1400" dirty="0">
                <a:solidFill>
                  <a:schemeClr val="tx1"/>
                </a:solidFill>
                <a:latin typeface="Meiryo UI" panose="020B0604030504040204" pitchFamily="50" charset="-128"/>
                <a:ea typeface="Meiryo UI" panose="020B0604030504040204" pitchFamily="50" charset="-128"/>
              </a:rPr>
              <a:t>取組自体の普及啓発活動等について記入してください。</a:t>
            </a:r>
          </a:p>
        </p:txBody>
      </p:sp>
      <p:sp>
        <p:nvSpPr>
          <p:cNvPr id="23" name="線吹き出し 1 (枠付き) 37">
            <a:extLst>
              <a:ext uri="{FF2B5EF4-FFF2-40B4-BE49-F238E27FC236}">
                <a16:creationId xmlns:a16="http://schemas.microsoft.com/office/drawing/2014/main" id="{75FA8DE0-5767-4090-A35F-2750CC168B66}"/>
              </a:ext>
            </a:extLst>
          </p:cNvPr>
          <p:cNvSpPr/>
          <p:nvPr/>
        </p:nvSpPr>
        <p:spPr>
          <a:xfrm>
            <a:off x="9350531" y="5445464"/>
            <a:ext cx="3014663" cy="594685"/>
          </a:xfrm>
          <a:prstGeom prst="borderCallout1">
            <a:avLst>
              <a:gd name="adj1" fmla="val 11022"/>
              <a:gd name="adj2" fmla="val 909"/>
              <a:gd name="adj3" fmla="val 7325"/>
              <a:gd name="adj4" fmla="val -14659"/>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a:r>
              <a:rPr kumimoji="1" lang="ja-JP" altLang="en-US" sz="1400" dirty="0">
                <a:solidFill>
                  <a:schemeClr val="tx1"/>
                </a:solidFill>
                <a:latin typeface="Meiryo UI" panose="020B0604030504040204" pitchFamily="50" charset="-128"/>
                <a:ea typeface="Meiryo UI" panose="020B0604030504040204" pitchFamily="50" charset="-128"/>
              </a:rPr>
              <a:t>応募した取組を今後どのように計画・展開していきたいか記入してください。</a:t>
            </a:r>
          </a:p>
        </p:txBody>
      </p:sp>
      <p:sp>
        <p:nvSpPr>
          <p:cNvPr id="5" name="線吹き出し 1 (枠付き) 4"/>
          <p:cNvSpPr/>
          <p:nvPr/>
        </p:nvSpPr>
        <p:spPr>
          <a:xfrm>
            <a:off x="-3409658" y="799246"/>
            <a:ext cx="3014664" cy="962441"/>
          </a:xfrm>
          <a:prstGeom prst="borderCallout1">
            <a:avLst>
              <a:gd name="adj1" fmla="val 50980"/>
              <a:gd name="adj2" fmla="val 99482"/>
              <a:gd name="adj3" fmla="val 21207"/>
              <a:gd name="adj4" fmla="val 114247"/>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取組が開始されたきっかけや困難な状況を克服したエピソードなどをできるだけ詳しく記入してください。</a:t>
            </a:r>
          </a:p>
        </p:txBody>
      </p:sp>
      <p:sp>
        <p:nvSpPr>
          <p:cNvPr id="18" name="線吹き出し 1 (枠付き) 37">
            <a:extLst>
              <a:ext uri="{FF2B5EF4-FFF2-40B4-BE49-F238E27FC236}">
                <a16:creationId xmlns:a16="http://schemas.microsoft.com/office/drawing/2014/main" id="{09071277-C120-4A33-A3C7-3D507C25AE9D}"/>
              </a:ext>
            </a:extLst>
          </p:cNvPr>
          <p:cNvSpPr/>
          <p:nvPr/>
        </p:nvSpPr>
        <p:spPr>
          <a:xfrm>
            <a:off x="-2630114" y="2940504"/>
            <a:ext cx="2374643" cy="488496"/>
          </a:xfrm>
          <a:prstGeom prst="borderCallout1">
            <a:avLst>
              <a:gd name="adj1" fmla="val 30242"/>
              <a:gd name="adj2" fmla="val 99961"/>
              <a:gd name="adj3" fmla="val 9727"/>
              <a:gd name="adj4" fmla="val 116147"/>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a:r>
              <a:rPr kumimoji="1" lang="ja-JP" altLang="en-US" sz="1400" dirty="0">
                <a:solidFill>
                  <a:schemeClr val="tx1"/>
                </a:solidFill>
                <a:latin typeface="Meiryo UI" panose="020B0604030504040204" pitchFamily="50" charset="-128"/>
                <a:ea typeface="Meiryo UI" panose="020B0604030504040204" pitchFamily="50" charset="-128"/>
              </a:rPr>
              <a:t>取組自体の取組期間について記入してください。</a:t>
            </a:r>
          </a:p>
        </p:txBody>
      </p:sp>
      <p:graphicFrame>
        <p:nvGraphicFramePr>
          <p:cNvPr id="20" name="表 19">
            <a:extLst>
              <a:ext uri="{FF2B5EF4-FFF2-40B4-BE49-F238E27FC236}">
                <a16:creationId xmlns:a16="http://schemas.microsoft.com/office/drawing/2014/main" id="{E300FBA8-BA25-48A2-B1F7-75FA5FD19994}"/>
              </a:ext>
            </a:extLst>
          </p:cNvPr>
          <p:cNvGraphicFramePr>
            <a:graphicFrameLocks noGrp="1"/>
          </p:cNvGraphicFramePr>
          <p:nvPr>
            <p:extLst>
              <p:ext uri="{D42A27DB-BD31-4B8C-83A1-F6EECF244321}">
                <p14:modId xmlns:p14="http://schemas.microsoft.com/office/powerpoint/2010/main" val="2523513350"/>
              </p:ext>
            </p:extLst>
          </p:nvPr>
        </p:nvGraphicFramePr>
        <p:xfrm>
          <a:off x="5862638" y="100639"/>
          <a:ext cx="3171063" cy="3322096"/>
        </p:xfrm>
        <a:graphic>
          <a:graphicData uri="http://schemas.openxmlformats.org/drawingml/2006/table">
            <a:tbl>
              <a:tblPr firstRow="1" bandRow="1"/>
              <a:tblGrid>
                <a:gridCol w="3171063">
                  <a:extLst>
                    <a:ext uri="{9D8B030D-6E8A-4147-A177-3AD203B41FA5}">
                      <a16:colId xmlns:a16="http://schemas.microsoft.com/office/drawing/2014/main" val="2542753926"/>
                    </a:ext>
                  </a:extLst>
                </a:gridCol>
              </a:tblGrid>
              <a:tr h="323119">
                <a:tc>
                  <a:txBody>
                    <a:bodyPr/>
                    <a:lstStyle/>
                    <a:p>
                      <a:r>
                        <a:rPr kumimoji="1" lang="ja-JP" altLang="en-US" sz="1400" b="1" dirty="0">
                          <a:latin typeface="Meiryo UI" panose="020B0604030504040204" pitchFamily="50" charset="-128"/>
                          <a:ea typeface="Meiryo UI" panose="020B0604030504040204" pitchFamily="50" charset="-128"/>
                        </a:rPr>
                        <a:t>４</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取組の普及啓発</a:t>
                      </a:r>
                      <a:endParaRPr kumimoji="1" lang="en-US" altLang="ja-JP" sz="1400" b="1"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1210529889"/>
                  </a:ext>
                </a:extLst>
              </a:tr>
              <a:tr h="2998977">
                <a:tc>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41179823"/>
                  </a:ext>
                </a:extLst>
              </a:tr>
            </a:tbl>
          </a:graphicData>
        </a:graphic>
      </p:graphicFrame>
      <p:graphicFrame>
        <p:nvGraphicFramePr>
          <p:cNvPr id="24" name="表 23">
            <a:extLst>
              <a:ext uri="{FF2B5EF4-FFF2-40B4-BE49-F238E27FC236}">
                <a16:creationId xmlns:a16="http://schemas.microsoft.com/office/drawing/2014/main" id="{88DEAFED-EBDF-491E-911E-7A56EDE5F187}"/>
              </a:ext>
            </a:extLst>
          </p:cNvPr>
          <p:cNvGraphicFramePr>
            <a:graphicFrameLocks noGrp="1"/>
          </p:cNvGraphicFramePr>
          <p:nvPr>
            <p:extLst>
              <p:ext uri="{D42A27DB-BD31-4B8C-83A1-F6EECF244321}">
                <p14:modId xmlns:p14="http://schemas.microsoft.com/office/powerpoint/2010/main" val="2455899641"/>
              </p:ext>
            </p:extLst>
          </p:nvPr>
        </p:nvGraphicFramePr>
        <p:xfrm>
          <a:off x="129656" y="2798953"/>
          <a:ext cx="5687732" cy="623782"/>
        </p:xfrm>
        <a:graphic>
          <a:graphicData uri="http://schemas.openxmlformats.org/drawingml/2006/table">
            <a:tbl>
              <a:tblPr firstRow="1" bandRow="1"/>
              <a:tblGrid>
                <a:gridCol w="5687732">
                  <a:extLst>
                    <a:ext uri="{9D8B030D-6E8A-4147-A177-3AD203B41FA5}">
                      <a16:colId xmlns:a16="http://schemas.microsoft.com/office/drawing/2014/main" val="2542753926"/>
                    </a:ext>
                  </a:extLst>
                </a:gridCol>
              </a:tblGrid>
              <a:tr h="205390">
                <a:tc>
                  <a:txBody>
                    <a:bodyPr/>
                    <a:lstStyle/>
                    <a:p>
                      <a:r>
                        <a:rPr kumimoji="1" lang="ja-JP" altLang="en-US" sz="1400" b="1" dirty="0">
                          <a:latin typeface="Meiryo UI" panose="020B0604030504040204" pitchFamily="50" charset="-128"/>
                          <a:ea typeface="Meiryo UI" panose="020B0604030504040204" pitchFamily="50" charset="-128"/>
                        </a:rPr>
                        <a:t>５</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取組期間</a:t>
                      </a:r>
                      <a:endParaRPr kumimoji="1" lang="en-US" altLang="ja-JP" sz="1400" b="1"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1210529889"/>
                  </a:ext>
                </a:extLst>
              </a:tr>
              <a:tr h="318982">
                <a:tc>
                  <a:txBody>
                    <a:bodyPr/>
                    <a:lstStyle/>
                    <a:p>
                      <a:r>
                        <a:rPr kumimoji="1" lang="ja-JP" altLang="en-US" sz="1400" dirty="0">
                          <a:latin typeface="Meiryo UI" panose="020B0604030504040204" pitchFamily="50" charset="-128"/>
                          <a:ea typeface="Meiryo UI" panose="020B0604030504040204" pitchFamily="50" charset="-128"/>
                        </a:rPr>
                        <a:t>　　　　　年　　</a:t>
                      </a:r>
                      <a:r>
                        <a:rPr kumimoji="1" lang="ja-JP" altLang="en-US" sz="1400" dirty="0" err="1">
                          <a:latin typeface="Meiryo UI" panose="020B0604030504040204" pitchFamily="50" charset="-128"/>
                          <a:ea typeface="Meiryo UI" panose="020B0604030504040204" pitchFamily="50" charset="-128"/>
                        </a:rPr>
                        <a:t>か</a:t>
                      </a:r>
                      <a:r>
                        <a:rPr kumimoji="1" lang="ja-JP" altLang="en-US" sz="1400" dirty="0">
                          <a:latin typeface="Meiryo UI" panose="020B0604030504040204" pitchFamily="50" charset="-128"/>
                          <a:ea typeface="Meiryo UI" panose="020B0604030504040204" pitchFamily="50" charset="-128"/>
                        </a:rPr>
                        <a:t>月</a:t>
                      </a:r>
                    </a:p>
                  </a:txBody>
                  <a:tcPr/>
                </a:tc>
                <a:extLst>
                  <a:ext uri="{0D108BD9-81ED-4DB2-BD59-A6C34878D82A}">
                    <a16:rowId xmlns:a16="http://schemas.microsoft.com/office/drawing/2014/main" val="4241179823"/>
                  </a:ext>
                </a:extLst>
              </a:tr>
            </a:tbl>
          </a:graphicData>
        </a:graphic>
      </p:graphicFrame>
      <p:graphicFrame>
        <p:nvGraphicFramePr>
          <p:cNvPr id="25" name="表 24">
            <a:extLst>
              <a:ext uri="{FF2B5EF4-FFF2-40B4-BE49-F238E27FC236}">
                <a16:creationId xmlns:a16="http://schemas.microsoft.com/office/drawing/2014/main" id="{D6E0E747-DC24-454F-90C5-FC9A6F472079}"/>
              </a:ext>
            </a:extLst>
          </p:cNvPr>
          <p:cNvGraphicFramePr>
            <a:graphicFrameLocks noGrp="1"/>
          </p:cNvGraphicFramePr>
          <p:nvPr>
            <p:extLst>
              <p:ext uri="{D42A27DB-BD31-4B8C-83A1-F6EECF244321}">
                <p14:modId xmlns:p14="http://schemas.microsoft.com/office/powerpoint/2010/main" val="2373313850"/>
              </p:ext>
            </p:extLst>
          </p:nvPr>
        </p:nvGraphicFramePr>
        <p:xfrm>
          <a:off x="128901" y="3465351"/>
          <a:ext cx="8904800" cy="3322096"/>
        </p:xfrm>
        <a:graphic>
          <a:graphicData uri="http://schemas.openxmlformats.org/drawingml/2006/table">
            <a:tbl>
              <a:tblPr firstRow="1" bandRow="1"/>
              <a:tblGrid>
                <a:gridCol w="8904800">
                  <a:extLst>
                    <a:ext uri="{9D8B030D-6E8A-4147-A177-3AD203B41FA5}">
                      <a16:colId xmlns:a16="http://schemas.microsoft.com/office/drawing/2014/main" val="2542753926"/>
                    </a:ext>
                  </a:extLst>
                </a:gridCol>
              </a:tblGrid>
              <a:tr h="3231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６</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応募した取組の今後の計画・展開</a:t>
                      </a:r>
                    </a:p>
                  </a:txBody>
                  <a:tcPr>
                    <a:solidFill>
                      <a:schemeClr val="accent6">
                        <a:lumMod val="20000"/>
                        <a:lumOff val="80000"/>
                      </a:schemeClr>
                    </a:solidFill>
                  </a:tcPr>
                </a:tc>
                <a:extLst>
                  <a:ext uri="{0D108BD9-81ED-4DB2-BD59-A6C34878D82A}">
                    <a16:rowId xmlns:a16="http://schemas.microsoft.com/office/drawing/2014/main" val="1210529889"/>
                  </a:ext>
                </a:extLst>
              </a:tr>
              <a:tr h="2998977">
                <a:tc>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41179823"/>
                  </a:ext>
                </a:extLst>
              </a:tr>
            </a:tbl>
          </a:graphicData>
        </a:graphic>
      </p:graphicFrame>
    </p:spTree>
    <p:extLst>
      <p:ext uri="{BB962C8B-B14F-4D97-AF65-F5344CB8AC3E}">
        <p14:creationId xmlns:p14="http://schemas.microsoft.com/office/powerpoint/2010/main" val="264348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線吹き出し 1 (枠付き) 4"/>
          <p:cNvSpPr/>
          <p:nvPr/>
        </p:nvSpPr>
        <p:spPr>
          <a:xfrm>
            <a:off x="-3456822" y="682465"/>
            <a:ext cx="3162594" cy="1348203"/>
          </a:xfrm>
          <a:prstGeom prst="borderCallout1">
            <a:avLst>
              <a:gd name="adj1" fmla="val 40338"/>
              <a:gd name="adj2" fmla="val 100386"/>
              <a:gd name="adj3" fmla="val 21207"/>
              <a:gd name="adj4" fmla="val 114247"/>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1400" dirty="0">
                <a:solidFill>
                  <a:prstClr val="black"/>
                </a:solidFill>
                <a:latin typeface="Meiryo UI" panose="020B0604030504040204" pitchFamily="50" charset="-128"/>
                <a:ea typeface="Meiryo UI" panose="020B0604030504040204" pitchFamily="50" charset="-128"/>
              </a:rPr>
              <a:t>取組が貢献するゴールのアイコン</a:t>
            </a:r>
            <a:r>
              <a:rPr kumimoji="1" lang="ja-JP" altLang="en-US" sz="1400" dirty="0">
                <a:solidFill>
                  <a:schemeClr val="tx1"/>
                </a:solidFill>
                <a:latin typeface="Meiryo UI" panose="020B0604030504040204" pitchFamily="50" charset="-128"/>
                <a:ea typeface="Meiryo UI" panose="020B0604030504040204" pitchFamily="50" charset="-128"/>
              </a:rPr>
              <a:t>を</a:t>
            </a:r>
            <a:endParaRPr kumimoji="1" lang="en-US" altLang="ja-JP" sz="1400" dirty="0">
              <a:solidFill>
                <a:schemeClr val="tx1"/>
              </a:solidFill>
              <a:latin typeface="Meiryo UI" panose="020B0604030504040204" pitchFamily="50" charset="-128"/>
              <a:ea typeface="Meiryo UI" panose="020B0604030504040204" pitchFamily="50" charset="-128"/>
            </a:endParaRPr>
          </a:p>
          <a:p>
            <a:pPr lvl="0">
              <a:defRPr/>
            </a:pPr>
            <a:r>
              <a:rPr kumimoji="1" lang="ja-JP" altLang="en-US" sz="1400" dirty="0">
                <a:solidFill>
                  <a:schemeClr val="tx1"/>
                </a:solidFill>
                <a:latin typeface="Meiryo UI" panose="020B0604030504040204" pitchFamily="50" charset="-128"/>
                <a:ea typeface="Meiryo UI" panose="020B0604030504040204" pitchFamily="50" charset="-128"/>
              </a:rPr>
              <a:t>貼り付けてください。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pPr lvl="0">
              <a:defRPr/>
            </a:pPr>
            <a:r>
              <a:rPr kumimoji="1" lang="ja-JP" altLang="en-US" sz="1400" dirty="0">
                <a:solidFill>
                  <a:schemeClr val="tx1"/>
                </a:solidFill>
                <a:latin typeface="Meiryo UI" panose="020B0604030504040204" pitchFamily="50" charset="-128"/>
                <a:ea typeface="Meiryo UI" panose="020B0604030504040204" pitchFamily="50" charset="-128"/>
              </a:rPr>
              <a:t>また，その理由についても記入してください。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pPr lvl="0">
              <a:defRPr/>
            </a:pPr>
            <a:r>
              <a:rPr kumimoji="1" lang="ja-JP" altLang="en-US" sz="1400" dirty="0">
                <a:solidFill>
                  <a:schemeClr val="tx1"/>
                </a:solidFill>
                <a:latin typeface="Meiryo UI" panose="020B0604030504040204" pitchFamily="50" charset="-128"/>
                <a:ea typeface="Meiryo UI" panose="020B0604030504040204" pitchFamily="50" charset="-128"/>
              </a:rPr>
              <a:t>関連度の高い順に左上から記載ください。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pPr lvl="0">
              <a:defRPr/>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赤枠内が事例集に掲載されます。</a:t>
            </a:r>
          </a:p>
        </p:txBody>
      </p:sp>
      <p:graphicFrame>
        <p:nvGraphicFramePr>
          <p:cNvPr id="6" name="表 5">
            <a:extLst>
              <a:ext uri="{FF2B5EF4-FFF2-40B4-BE49-F238E27FC236}">
                <a16:creationId xmlns:a16="http://schemas.microsoft.com/office/drawing/2014/main" id="{81BC1180-8C6B-4583-B47F-994F957737C3}"/>
              </a:ext>
            </a:extLst>
          </p:cNvPr>
          <p:cNvGraphicFramePr>
            <a:graphicFrameLocks noGrp="1"/>
          </p:cNvGraphicFramePr>
          <p:nvPr>
            <p:extLst>
              <p:ext uri="{D42A27DB-BD31-4B8C-83A1-F6EECF244321}">
                <p14:modId xmlns:p14="http://schemas.microsoft.com/office/powerpoint/2010/main" val="107401745"/>
              </p:ext>
            </p:extLst>
          </p:nvPr>
        </p:nvGraphicFramePr>
        <p:xfrm>
          <a:off x="213122" y="249871"/>
          <a:ext cx="8717756" cy="6358258"/>
        </p:xfrm>
        <a:graphic>
          <a:graphicData uri="http://schemas.openxmlformats.org/drawingml/2006/table">
            <a:tbl>
              <a:tblPr firstRow="1" bandRow="1"/>
              <a:tblGrid>
                <a:gridCol w="1202531">
                  <a:extLst>
                    <a:ext uri="{9D8B030D-6E8A-4147-A177-3AD203B41FA5}">
                      <a16:colId xmlns:a16="http://schemas.microsoft.com/office/drawing/2014/main" val="889892865"/>
                    </a:ext>
                  </a:extLst>
                </a:gridCol>
                <a:gridCol w="2986088">
                  <a:extLst>
                    <a:ext uri="{9D8B030D-6E8A-4147-A177-3AD203B41FA5}">
                      <a16:colId xmlns:a16="http://schemas.microsoft.com/office/drawing/2014/main" val="955609031"/>
                    </a:ext>
                  </a:extLst>
                </a:gridCol>
                <a:gridCol w="1185862">
                  <a:extLst>
                    <a:ext uri="{9D8B030D-6E8A-4147-A177-3AD203B41FA5}">
                      <a16:colId xmlns:a16="http://schemas.microsoft.com/office/drawing/2014/main" val="3583703881"/>
                    </a:ext>
                  </a:extLst>
                </a:gridCol>
                <a:gridCol w="3343275">
                  <a:extLst>
                    <a:ext uri="{9D8B030D-6E8A-4147-A177-3AD203B41FA5}">
                      <a16:colId xmlns:a16="http://schemas.microsoft.com/office/drawing/2014/main" val="4189817855"/>
                    </a:ext>
                  </a:extLst>
                </a:gridCol>
              </a:tblGrid>
              <a:tr h="338447">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７　該当するゴール</a:t>
                      </a:r>
                    </a:p>
                  </a:txBody>
                  <a:tcPr>
                    <a:solidFill>
                      <a:schemeClr val="accent6">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969360652"/>
                  </a:ext>
                </a:extLst>
              </a:tr>
              <a:tr h="859973">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524946695"/>
                  </a:ext>
                </a:extLst>
              </a:tr>
              <a:tr h="859973">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3806645663"/>
                  </a:ext>
                </a:extLst>
              </a:tr>
              <a:tr h="859973">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230220240"/>
                  </a:ext>
                </a:extLst>
              </a:tr>
              <a:tr h="859973">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40269896"/>
                  </a:ext>
                </a:extLst>
              </a:tr>
              <a:tr h="859973">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971740148"/>
                  </a:ext>
                </a:extLst>
              </a:tr>
              <a:tr h="859973">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447271970"/>
                  </a:ext>
                </a:extLst>
              </a:tr>
              <a:tr h="859973">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535255639"/>
                  </a:ext>
                </a:extLst>
              </a:tr>
            </a:tbl>
          </a:graphicData>
        </a:graphic>
      </p:graphicFrame>
      <p:sp>
        <p:nvSpPr>
          <p:cNvPr id="7" name="正方形/長方形 6">
            <a:extLst>
              <a:ext uri="{FF2B5EF4-FFF2-40B4-BE49-F238E27FC236}">
                <a16:creationId xmlns:a16="http://schemas.microsoft.com/office/drawing/2014/main" id="{A4FF1821-69E5-43A2-9715-F8D48A7D27C3}"/>
              </a:ext>
            </a:extLst>
          </p:cNvPr>
          <p:cNvSpPr/>
          <p:nvPr/>
        </p:nvSpPr>
        <p:spPr>
          <a:xfrm>
            <a:off x="213122" y="600075"/>
            <a:ext cx="4201716" cy="2528888"/>
          </a:xfrm>
          <a:prstGeom prst="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7" name="図 16">
            <a:extLst>
              <a:ext uri="{FF2B5EF4-FFF2-40B4-BE49-F238E27FC236}">
                <a16:creationId xmlns:a16="http://schemas.microsoft.com/office/drawing/2014/main" id="{CC91913B-C05D-4EF3-A0BD-BF9978B351F9}"/>
              </a:ext>
            </a:extLst>
          </p:cNvPr>
          <p:cNvPicPr preferRelativeResize="0">
            <a:picLocks/>
          </p:cNvPicPr>
          <p:nvPr/>
        </p:nvPicPr>
        <p:blipFill>
          <a:blip r:embed="rId2"/>
          <a:stretch>
            <a:fillRect/>
          </a:stretch>
        </p:blipFill>
        <p:spPr>
          <a:xfrm>
            <a:off x="-3292923" y="2708871"/>
            <a:ext cx="720000" cy="720000"/>
          </a:xfrm>
          <a:prstGeom prst="rect">
            <a:avLst/>
          </a:prstGeom>
        </p:spPr>
      </p:pic>
      <p:pic>
        <p:nvPicPr>
          <p:cNvPr id="21" name="図 20">
            <a:extLst>
              <a:ext uri="{FF2B5EF4-FFF2-40B4-BE49-F238E27FC236}">
                <a16:creationId xmlns:a16="http://schemas.microsoft.com/office/drawing/2014/main" id="{234BEF23-652B-41BC-B563-A48C4D67F0C0}"/>
              </a:ext>
            </a:extLst>
          </p:cNvPr>
          <p:cNvPicPr>
            <a:picLocks noChangeAspect="1"/>
          </p:cNvPicPr>
          <p:nvPr/>
        </p:nvPicPr>
        <p:blipFill>
          <a:blip r:embed="rId3"/>
          <a:stretch>
            <a:fillRect/>
          </a:stretch>
        </p:blipFill>
        <p:spPr>
          <a:xfrm>
            <a:off x="-2495509" y="2709000"/>
            <a:ext cx="720000" cy="720000"/>
          </a:xfrm>
          <a:prstGeom prst="rect">
            <a:avLst/>
          </a:prstGeom>
        </p:spPr>
      </p:pic>
      <p:pic>
        <p:nvPicPr>
          <p:cNvPr id="22" name="図 21">
            <a:extLst>
              <a:ext uri="{FF2B5EF4-FFF2-40B4-BE49-F238E27FC236}">
                <a16:creationId xmlns:a16="http://schemas.microsoft.com/office/drawing/2014/main" id="{471CDC15-4463-448B-BA7B-2AA26BBF4464}"/>
              </a:ext>
            </a:extLst>
          </p:cNvPr>
          <p:cNvPicPr>
            <a:picLocks noChangeAspect="1"/>
          </p:cNvPicPr>
          <p:nvPr/>
        </p:nvPicPr>
        <p:blipFill>
          <a:blip r:embed="rId4"/>
          <a:stretch>
            <a:fillRect/>
          </a:stretch>
        </p:blipFill>
        <p:spPr>
          <a:xfrm>
            <a:off x="-1698095" y="2709000"/>
            <a:ext cx="720000" cy="720000"/>
          </a:xfrm>
          <a:prstGeom prst="rect">
            <a:avLst/>
          </a:prstGeom>
        </p:spPr>
      </p:pic>
      <p:pic>
        <p:nvPicPr>
          <p:cNvPr id="26" name="図 25">
            <a:extLst>
              <a:ext uri="{FF2B5EF4-FFF2-40B4-BE49-F238E27FC236}">
                <a16:creationId xmlns:a16="http://schemas.microsoft.com/office/drawing/2014/main" id="{0CBA4677-863B-41DD-8277-B567CAF79794}"/>
              </a:ext>
            </a:extLst>
          </p:cNvPr>
          <p:cNvPicPr preferRelativeResize="0">
            <a:picLocks/>
          </p:cNvPicPr>
          <p:nvPr/>
        </p:nvPicPr>
        <p:blipFill>
          <a:blip r:embed="rId5"/>
          <a:stretch>
            <a:fillRect/>
          </a:stretch>
        </p:blipFill>
        <p:spPr>
          <a:xfrm>
            <a:off x="-900681" y="2713126"/>
            <a:ext cx="720000" cy="720000"/>
          </a:xfrm>
          <a:prstGeom prst="rect">
            <a:avLst/>
          </a:prstGeom>
        </p:spPr>
      </p:pic>
      <p:pic>
        <p:nvPicPr>
          <p:cNvPr id="27" name="図 26">
            <a:extLst>
              <a:ext uri="{FF2B5EF4-FFF2-40B4-BE49-F238E27FC236}">
                <a16:creationId xmlns:a16="http://schemas.microsoft.com/office/drawing/2014/main" id="{70D75479-46DD-4F0A-A9BE-8108B1F4F05D}"/>
              </a:ext>
            </a:extLst>
          </p:cNvPr>
          <p:cNvPicPr preferRelativeResize="0">
            <a:picLocks/>
          </p:cNvPicPr>
          <p:nvPr/>
        </p:nvPicPr>
        <p:blipFill>
          <a:blip r:embed="rId6"/>
          <a:stretch>
            <a:fillRect/>
          </a:stretch>
        </p:blipFill>
        <p:spPr>
          <a:xfrm>
            <a:off x="-3292923" y="3495236"/>
            <a:ext cx="720000" cy="720000"/>
          </a:xfrm>
          <a:prstGeom prst="rect">
            <a:avLst/>
          </a:prstGeom>
        </p:spPr>
      </p:pic>
      <p:pic>
        <p:nvPicPr>
          <p:cNvPr id="28" name="図 27">
            <a:extLst>
              <a:ext uri="{FF2B5EF4-FFF2-40B4-BE49-F238E27FC236}">
                <a16:creationId xmlns:a16="http://schemas.microsoft.com/office/drawing/2014/main" id="{4BC02A50-1912-4322-BA1C-44A1F4AD855D}"/>
              </a:ext>
            </a:extLst>
          </p:cNvPr>
          <p:cNvPicPr preferRelativeResize="0">
            <a:picLocks/>
          </p:cNvPicPr>
          <p:nvPr/>
        </p:nvPicPr>
        <p:blipFill>
          <a:blip r:embed="rId7"/>
          <a:stretch>
            <a:fillRect/>
          </a:stretch>
        </p:blipFill>
        <p:spPr>
          <a:xfrm>
            <a:off x="-2493494" y="3506288"/>
            <a:ext cx="720000" cy="720000"/>
          </a:xfrm>
          <a:prstGeom prst="rect">
            <a:avLst/>
          </a:prstGeom>
        </p:spPr>
      </p:pic>
      <p:pic>
        <p:nvPicPr>
          <p:cNvPr id="29" name="図 28">
            <a:extLst>
              <a:ext uri="{FF2B5EF4-FFF2-40B4-BE49-F238E27FC236}">
                <a16:creationId xmlns:a16="http://schemas.microsoft.com/office/drawing/2014/main" id="{21A9AF6E-2AD1-4D2C-A2B9-E6F40C7CF566}"/>
              </a:ext>
            </a:extLst>
          </p:cNvPr>
          <p:cNvPicPr>
            <a:picLocks noChangeAspect="1"/>
          </p:cNvPicPr>
          <p:nvPr/>
        </p:nvPicPr>
        <p:blipFill>
          <a:blip r:embed="rId8"/>
          <a:stretch>
            <a:fillRect/>
          </a:stretch>
        </p:blipFill>
        <p:spPr>
          <a:xfrm>
            <a:off x="-2487755" y="4290004"/>
            <a:ext cx="720000" cy="720000"/>
          </a:xfrm>
          <a:prstGeom prst="rect">
            <a:avLst/>
          </a:prstGeom>
        </p:spPr>
      </p:pic>
      <p:pic>
        <p:nvPicPr>
          <p:cNvPr id="30" name="図 29">
            <a:extLst>
              <a:ext uri="{FF2B5EF4-FFF2-40B4-BE49-F238E27FC236}">
                <a16:creationId xmlns:a16="http://schemas.microsoft.com/office/drawing/2014/main" id="{975BE472-A9BC-4175-930C-8F3D4077EDAC}"/>
              </a:ext>
            </a:extLst>
          </p:cNvPr>
          <p:cNvPicPr>
            <a:picLocks noChangeAspect="1"/>
          </p:cNvPicPr>
          <p:nvPr/>
        </p:nvPicPr>
        <p:blipFill>
          <a:blip r:embed="rId9"/>
          <a:stretch>
            <a:fillRect/>
          </a:stretch>
        </p:blipFill>
        <p:spPr>
          <a:xfrm>
            <a:off x="-900681" y="4279857"/>
            <a:ext cx="720000" cy="720000"/>
          </a:xfrm>
          <a:prstGeom prst="rect">
            <a:avLst/>
          </a:prstGeom>
        </p:spPr>
      </p:pic>
      <p:pic>
        <p:nvPicPr>
          <p:cNvPr id="31" name="図 30">
            <a:extLst>
              <a:ext uri="{FF2B5EF4-FFF2-40B4-BE49-F238E27FC236}">
                <a16:creationId xmlns:a16="http://schemas.microsoft.com/office/drawing/2014/main" id="{685AE9EE-11C2-4FF9-8932-B5357E1EB263}"/>
              </a:ext>
            </a:extLst>
          </p:cNvPr>
          <p:cNvPicPr>
            <a:picLocks noChangeAspect="1"/>
          </p:cNvPicPr>
          <p:nvPr/>
        </p:nvPicPr>
        <p:blipFill>
          <a:blip r:embed="rId10"/>
          <a:stretch>
            <a:fillRect/>
          </a:stretch>
        </p:blipFill>
        <p:spPr>
          <a:xfrm>
            <a:off x="-2487755" y="5061353"/>
            <a:ext cx="720000" cy="720000"/>
          </a:xfrm>
          <a:prstGeom prst="rect">
            <a:avLst/>
          </a:prstGeom>
        </p:spPr>
      </p:pic>
      <p:pic>
        <p:nvPicPr>
          <p:cNvPr id="32" name="図 31">
            <a:extLst>
              <a:ext uri="{FF2B5EF4-FFF2-40B4-BE49-F238E27FC236}">
                <a16:creationId xmlns:a16="http://schemas.microsoft.com/office/drawing/2014/main" id="{34FCD092-BEFE-4F53-BB57-E5A610F2BE37}"/>
              </a:ext>
            </a:extLst>
          </p:cNvPr>
          <p:cNvPicPr>
            <a:picLocks noChangeAspect="1"/>
          </p:cNvPicPr>
          <p:nvPr/>
        </p:nvPicPr>
        <p:blipFill>
          <a:blip r:embed="rId11"/>
          <a:stretch>
            <a:fillRect/>
          </a:stretch>
        </p:blipFill>
        <p:spPr>
          <a:xfrm>
            <a:off x="-900681" y="5084975"/>
            <a:ext cx="720000" cy="720000"/>
          </a:xfrm>
          <a:prstGeom prst="rect">
            <a:avLst/>
          </a:prstGeom>
        </p:spPr>
      </p:pic>
      <p:pic>
        <p:nvPicPr>
          <p:cNvPr id="33" name="図 32">
            <a:extLst>
              <a:ext uri="{FF2B5EF4-FFF2-40B4-BE49-F238E27FC236}">
                <a16:creationId xmlns:a16="http://schemas.microsoft.com/office/drawing/2014/main" id="{002D105C-06CA-4D5B-A4E9-AF15A36979FA}"/>
              </a:ext>
            </a:extLst>
          </p:cNvPr>
          <p:cNvPicPr preferRelativeResize="0">
            <a:picLocks/>
          </p:cNvPicPr>
          <p:nvPr/>
        </p:nvPicPr>
        <p:blipFill>
          <a:blip r:embed="rId12"/>
          <a:stretch>
            <a:fillRect/>
          </a:stretch>
        </p:blipFill>
        <p:spPr>
          <a:xfrm>
            <a:off x="-3292923" y="5843894"/>
            <a:ext cx="720000" cy="720000"/>
          </a:xfrm>
          <a:prstGeom prst="rect">
            <a:avLst/>
          </a:prstGeom>
        </p:spPr>
      </p:pic>
      <p:pic>
        <p:nvPicPr>
          <p:cNvPr id="34" name="図 33">
            <a:extLst>
              <a:ext uri="{FF2B5EF4-FFF2-40B4-BE49-F238E27FC236}">
                <a16:creationId xmlns:a16="http://schemas.microsoft.com/office/drawing/2014/main" id="{159EA253-5739-4163-BC4C-FB79CC905D2F}"/>
              </a:ext>
            </a:extLst>
          </p:cNvPr>
          <p:cNvPicPr>
            <a:picLocks noChangeAspect="1"/>
          </p:cNvPicPr>
          <p:nvPr/>
        </p:nvPicPr>
        <p:blipFill>
          <a:blip r:embed="rId13"/>
          <a:stretch>
            <a:fillRect/>
          </a:stretch>
        </p:blipFill>
        <p:spPr>
          <a:xfrm>
            <a:off x="-1694064" y="3495236"/>
            <a:ext cx="720000" cy="720000"/>
          </a:xfrm>
          <a:prstGeom prst="rect">
            <a:avLst/>
          </a:prstGeom>
        </p:spPr>
      </p:pic>
      <p:pic>
        <p:nvPicPr>
          <p:cNvPr id="35" name="図 34">
            <a:extLst>
              <a:ext uri="{FF2B5EF4-FFF2-40B4-BE49-F238E27FC236}">
                <a16:creationId xmlns:a16="http://schemas.microsoft.com/office/drawing/2014/main" id="{84EF1DDC-2A44-47A6-BE2F-A5DC30E34631}"/>
              </a:ext>
            </a:extLst>
          </p:cNvPr>
          <p:cNvPicPr preferRelativeResize="0">
            <a:picLocks/>
          </p:cNvPicPr>
          <p:nvPr/>
        </p:nvPicPr>
        <p:blipFill>
          <a:blip r:embed="rId14"/>
          <a:stretch>
            <a:fillRect/>
          </a:stretch>
        </p:blipFill>
        <p:spPr>
          <a:xfrm>
            <a:off x="-900681" y="3495033"/>
            <a:ext cx="720000" cy="720000"/>
          </a:xfrm>
          <a:prstGeom prst="rect">
            <a:avLst/>
          </a:prstGeom>
        </p:spPr>
      </p:pic>
      <p:pic>
        <p:nvPicPr>
          <p:cNvPr id="36" name="図 35">
            <a:extLst>
              <a:ext uri="{FF2B5EF4-FFF2-40B4-BE49-F238E27FC236}">
                <a16:creationId xmlns:a16="http://schemas.microsoft.com/office/drawing/2014/main" id="{F940A50C-38C0-4F81-BF96-9822A7EC5448}"/>
              </a:ext>
            </a:extLst>
          </p:cNvPr>
          <p:cNvPicPr>
            <a:picLocks noChangeAspect="1"/>
          </p:cNvPicPr>
          <p:nvPr/>
        </p:nvPicPr>
        <p:blipFill>
          <a:blip r:embed="rId15"/>
          <a:stretch>
            <a:fillRect/>
          </a:stretch>
        </p:blipFill>
        <p:spPr>
          <a:xfrm>
            <a:off x="-3292923" y="4282852"/>
            <a:ext cx="720000" cy="720000"/>
          </a:xfrm>
          <a:prstGeom prst="rect">
            <a:avLst/>
          </a:prstGeom>
        </p:spPr>
      </p:pic>
      <p:pic>
        <p:nvPicPr>
          <p:cNvPr id="37" name="図 36">
            <a:extLst>
              <a:ext uri="{FF2B5EF4-FFF2-40B4-BE49-F238E27FC236}">
                <a16:creationId xmlns:a16="http://schemas.microsoft.com/office/drawing/2014/main" id="{5A0EDE19-89C9-4C66-9994-DE37D1D1192F}"/>
              </a:ext>
            </a:extLst>
          </p:cNvPr>
          <p:cNvPicPr preferRelativeResize="0">
            <a:picLocks/>
          </p:cNvPicPr>
          <p:nvPr/>
        </p:nvPicPr>
        <p:blipFill>
          <a:blip r:embed="rId16"/>
          <a:stretch>
            <a:fillRect/>
          </a:stretch>
        </p:blipFill>
        <p:spPr>
          <a:xfrm>
            <a:off x="-1698095" y="4282852"/>
            <a:ext cx="720000" cy="720000"/>
          </a:xfrm>
          <a:prstGeom prst="rect">
            <a:avLst/>
          </a:prstGeom>
        </p:spPr>
      </p:pic>
      <p:pic>
        <p:nvPicPr>
          <p:cNvPr id="38" name="図 37">
            <a:extLst>
              <a:ext uri="{FF2B5EF4-FFF2-40B4-BE49-F238E27FC236}">
                <a16:creationId xmlns:a16="http://schemas.microsoft.com/office/drawing/2014/main" id="{0CA6A49E-D795-4129-861D-4B6508CA0B85}"/>
              </a:ext>
            </a:extLst>
          </p:cNvPr>
          <p:cNvPicPr>
            <a:picLocks noChangeAspect="1"/>
          </p:cNvPicPr>
          <p:nvPr/>
        </p:nvPicPr>
        <p:blipFill>
          <a:blip r:embed="rId17"/>
          <a:stretch>
            <a:fillRect/>
          </a:stretch>
        </p:blipFill>
        <p:spPr>
          <a:xfrm>
            <a:off x="-3292923" y="5061353"/>
            <a:ext cx="720000" cy="720000"/>
          </a:xfrm>
          <a:prstGeom prst="rect">
            <a:avLst/>
          </a:prstGeom>
        </p:spPr>
      </p:pic>
      <p:pic>
        <p:nvPicPr>
          <p:cNvPr id="39" name="図 38">
            <a:extLst>
              <a:ext uri="{FF2B5EF4-FFF2-40B4-BE49-F238E27FC236}">
                <a16:creationId xmlns:a16="http://schemas.microsoft.com/office/drawing/2014/main" id="{1765C7EB-9395-4661-BB18-DD5DECC47077}"/>
              </a:ext>
            </a:extLst>
          </p:cNvPr>
          <p:cNvPicPr preferRelativeResize="0">
            <a:picLocks/>
          </p:cNvPicPr>
          <p:nvPr/>
        </p:nvPicPr>
        <p:blipFill>
          <a:blip r:embed="rId18"/>
          <a:stretch>
            <a:fillRect/>
          </a:stretch>
        </p:blipFill>
        <p:spPr>
          <a:xfrm>
            <a:off x="-1698095" y="5069088"/>
            <a:ext cx="720000" cy="720000"/>
          </a:xfrm>
          <a:prstGeom prst="rect">
            <a:avLst/>
          </a:prstGeom>
        </p:spPr>
      </p:pic>
    </p:spTree>
    <p:extLst>
      <p:ext uri="{BB962C8B-B14F-4D97-AF65-F5344CB8AC3E}">
        <p14:creationId xmlns:p14="http://schemas.microsoft.com/office/powerpoint/2010/main" val="2294547391"/>
      </p:ext>
    </p:extLst>
  </p:cSld>
  <p:clrMapOvr>
    <a:masterClrMapping/>
  </p:clrMapOvr>
</p:sld>
</file>

<file path=ppt/theme/theme1.xml><?xml version="1.0" encoding="utf-8"?>
<a:theme xmlns:a="http://schemas.openxmlformats.org/drawingml/2006/main" name="Default Theme">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6491747A-C01C-401F-8A7B-16C736434FAA}" vid="{960E631B-0A63-4D8A-95DF-3A258DBC1AC0}"/>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8664</TotalTime>
  <Words>396</Words>
  <Application>Microsoft Office PowerPoint</Application>
  <PresentationFormat>画面に合わせる (4:3)</PresentationFormat>
  <Paragraphs>79</Paragraphs>
  <Slides>4</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4</vt:i4>
      </vt:variant>
    </vt:vector>
  </HeadingPairs>
  <TitlesOfParts>
    <vt:vector size="16" baseType="lpstr">
      <vt:lpstr>BIZ UDP明朝 Medium</vt:lpstr>
      <vt:lpstr>Meiryo UI</vt:lpstr>
      <vt:lpstr>ＭＳ Ｐゴシック</vt:lpstr>
      <vt:lpstr>ＭＳ 明朝</vt:lpstr>
      <vt:lpstr>游ゴシック</vt:lpstr>
      <vt:lpstr>游ゴシック Light</vt:lpstr>
      <vt:lpstr>Arial</vt:lpstr>
      <vt:lpstr>Calibri</vt:lpstr>
      <vt:lpstr>Calibri Light</vt:lpstr>
      <vt:lpstr>Times New Roman</vt:lpstr>
      <vt:lpstr>Default Theme</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Yamazaki Hiromu</dc:creator>
  <cp:lastModifiedBy>青木　駿弥</cp:lastModifiedBy>
  <cp:revision>585</cp:revision>
  <cp:lastPrinted>2021-06-04T01:25:39Z</cp:lastPrinted>
  <dcterms:created xsi:type="dcterms:W3CDTF">2019-06-05T08:09:35Z</dcterms:created>
  <dcterms:modified xsi:type="dcterms:W3CDTF">2023-06-20T00:17:50Z</dcterms:modified>
</cp:coreProperties>
</file>